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4"/>
  </p:notesMasterIdLst>
  <p:sldIdLst>
    <p:sldId id="630" r:id="rId2"/>
    <p:sldId id="257" r:id="rId3"/>
    <p:sldId id="258" r:id="rId4"/>
    <p:sldId id="259" r:id="rId5"/>
    <p:sldId id="264" r:id="rId6"/>
    <p:sldId id="265" r:id="rId7"/>
    <p:sldId id="266" r:id="rId8"/>
    <p:sldId id="267" r:id="rId9"/>
    <p:sldId id="631" r:id="rId10"/>
    <p:sldId id="268" r:id="rId11"/>
    <p:sldId id="269" r:id="rId12"/>
    <p:sldId id="270" r:id="rId13"/>
    <p:sldId id="271" r:id="rId14"/>
    <p:sldId id="272" r:id="rId15"/>
    <p:sldId id="655" r:id="rId16"/>
    <p:sldId id="634" r:id="rId17"/>
    <p:sldId id="654" r:id="rId18"/>
    <p:sldId id="633" r:id="rId19"/>
    <p:sldId id="632" r:id="rId20"/>
    <p:sldId id="637" r:id="rId21"/>
    <p:sldId id="273" r:id="rId22"/>
    <p:sldId id="636" r:id="rId23"/>
    <p:sldId id="653" r:id="rId24"/>
    <p:sldId id="635" r:id="rId25"/>
    <p:sldId id="623" r:id="rId26"/>
    <p:sldId id="624" r:id="rId27"/>
    <p:sldId id="638" r:id="rId28"/>
    <p:sldId id="625" r:id="rId29"/>
    <p:sldId id="639" r:id="rId30"/>
    <p:sldId id="640" r:id="rId31"/>
    <p:sldId id="641" r:id="rId32"/>
    <p:sldId id="642" r:id="rId33"/>
    <p:sldId id="643" r:id="rId34"/>
    <p:sldId id="644" r:id="rId35"/>
    <p:sldId id="645" r:id="rId36"/>
    <p:sldId id="646" r:id="rId37"/>
    <p:sldId id="647" r:id="rId38"/>
    <p:sldId id="648" r:id="rId39"/>
    <p:sldId id="649" r:id="rId40"/>
    <p:sldId id="650" r:id="rId41"/>
    <p:sldId id="651" r:id="rId42"/>
    <p:sldId id="652" r:id="rId43"/>
  </p:sldIdLst>
  <p:sldSz cx="17340263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546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65"/>
    <p:restoredTop sz="94694"/>
  </p:normalViewPr>
  <p:slideViewPr>
    <p:cSldViewPr snapToGrid="0" snapToObjects="1" showGuides="1">
      <p:cViewPr varScale="1">
        <p:scale>
          <a:sx n="82" d="100"/>
          <a:sy n="82" d="100"/>
        </p:scale>
        <p:origin x="1000" y="176"/>
      </p:cViewPr>
      <p:guideLst>
        <p:guide orient="horz" pos="3072"/>
        <p:guide pos="54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amount of pavement</a:t>
            </a:r>
          </a:p>
        </p:txBody>
      </p:sp>
    </p:spTree>
    <p:extLst>
      <p:ext uri="{BB962C8B-B14F-4D97-AF65-F5344CB8AC3E}">
        <p14:creationId xmlns:p14="http://schemas.microsoft.com/office/powerpoint/2010/main" val="2005029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693385" y="1638300"/>
            <a:ext cx="13953493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93385" y="5029200"/>
            <a:ext cx="13953493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267"/>
            </a:lvl1pPr>
            <a:lvl2pPr marL="0" indent="304815" algn="ctr">
              <a:spcBef>
                <a:spcPts val="0"/>
              </a:spcBef>
              <a:buSzTx/>
              <a:buNone/>
              <a:defRPr sz="4267"/>
            </a:lvl2pPr>
            <a:lvl3pPr marL="0" indent="609630" algn="ctr">
              <a:spcBef>
                <a:spcPts val="0"/>
              </a:spcBef>
              <a:buSzTx/>
              <a:buNone/>
              <a:defRPr sz="4267"/>
            </a:lvl3pPr>
            <a:lvl4pPr marL="0" indent="914446" algn="ctr">
              <a:spcBef>
                <a:spcPts val="0"/>
              </a:spcBef>
              <a:buSzTx/>
              <a:buNone/>
              <a:defRPr sz="4267"/>
            </a:lvl4pPr>
            <a:lvl5pPr marL="0" indent="1219261" algn="ctr">
              <a:spcBef>
                <a:spcPts val="0"/>
              </a:spcBef>
              <a:buSzTx/>
              <a:buNone/>
              <a:defRPr sz="426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693385" y="6362700"/>
            <a:ext cx="13953493" cy="59503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693385" y="4168922"/>
            <a:ext cx="13953493" cy="88235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067"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1083767" y="0"/>
            <a:ext cx="20310042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2142132" y="635000"/>
            <a:ext cx="13039065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693385" y="6718300"/>
            <a:ext cx="13953493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93385" y="8191500"/>
            <a:ext cx="13953493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267"/>
            </a:lvl1pPr>
            <a:lvl2pPr marL="0" indent="304815" algn="ctr">
              <a:spcBef>
                <a:spcPts val="0"/>
              </a:spcBef>
              <a:buSzTx/>
              <a:buNone/>
              <a:defRPr sz="4267"/>
            </a:lvl2pPr>
            <a:lvl3pPr marL="0" indent="609630" algn="ctr">
              <a:spcBef>
                <a:spcPts val="0"/>
              </a:spcBef>
              <a:buSzTx/>
              <a:buNone/>
              <a:defRPr sz="4267"/>
            </a:lvl3pPr>
            <a:lvl4pPr marL="0" indent="914446" algn="ctr">
              <a:spcBef>
                <a:spcPts val="0"/>
              </a:spcBef>
              <a:buSzTx/>
              <a:buNone/>
              <a:defRPr sz="4267"/>
            </a:lvl4pPr>
            <a:lvl5pPr marL="0" indent="1219261" algn="ctr">
              <a:spcBef>
                <a:spcPts val="0"/>
              </a:spcBef>
              <a:buSzTx/>
              <a:buNone/>
              <a:defRPr sz="426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04383" y="9245600"/>
            <a:ext cx="514564" cy="47192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693385" y="3225800"/>
            <a:ext cx="13953493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3623844" y="635001"/>
            <a:ext cx="16476637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270039" y="635000"/>
            <a:ext cx="7112217" cy="3987800"/>
          </a:xfrm>
          <a:prstGeom prst="rect">
            <a:avLst/>
          </a:prstGeom>
        </p:spPr>
        <p:txBody>
          <a:bodyPr anchor="b"/>
          <a:lstStyle>
            <a:lvl1pPr>
              <a:defRPr sz="8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39" y="4762500"/>
            <a:ext cx="7112217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267"/>
            </a:lvl1pPr>
            <a:lvl2pPr marL="0" indent="304815" algn="ctr">
              <a:spcBef>
                <a:spcPts val="0"/>
              </a:spcBef>
              <a:buSzTx/>
              <a:buNone/>
              <a:defRPr sz="4267"/>
            </a:lvl2pPr>
            <a:lvl3pPr marL="0" indent="609630" algn="ctr">
              <a:spcBef>
                <a:spcPts val="0"/>
              </a:spcBef>
              <a:buSzTx/>
              <a:buNone/>
              <a:defRPr sz="4267"/>
            </a:lvl3pPr>
            <a:lvl4pPr marL="0" indent="914446" algn="ctr">
              <a:spcBef>
                <a:spcPts val="0"/>
              </a:spcBef>
              <a:buSzTx/>
              <a:buNone/>
              <a:defRPr sz="4267"/>
            </a:lvl4pPr>
            <a:lvl5pPr marL="0" indent="1219261" algn="ctr">
              <a:spcBef>
                <a:spcPts val="0"/>
              </a:spcBef>
              <a:buSzTx/>
              <a:buNone/>
              <a:defRPr sz="426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6045385" y="2603500"/>
            <a:ext cx="12573384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70039" y="2603500"/>
            <a:ext cx="7112217" cy="6286500"/>
          </a:xfrm>
          <a:prstGeom prst="rect">
            <a:avLst/>
          </a:prstGeom>
        </p:spPr>
        <p:txBody>
          <a:bodyPr/>
          <a:lstStyle>
            <a:lvl1pPr marL="457223" indent="-457223">
              <a:spcBef>
                <a:spcPts val="4267"/>
              </a:spcBef>
              <a:defRPr sz="3734"/>
            </a:lvl1pPr>
            <a:lvl2pPr marL="914446" indent="-457223">
              <a:spcBef>
                <a:spcPts val="4267"/>
              </a:spcBef>
              <a:defRPr sz="3734"/>
            </a:lvl2pPr>
            <a:lvl3pPr marL="1371669" indent="-457223">
              <a:spcBef>
                <a:spcPts val="4267"/>
              </a:spcBef>
              <a:defRPr sz="3734"/>
            </a:lvl3pPr>
            <a:lvl4pPr marL="1828891" indent="-457223">
              <a:spcBef>
                <a:spcPts val="4267"/>
              </a:spcBef>
              <a:defRPr sz="3734"/>
            </a:lvl4pPr>
            <a:lvl5pPr marL="2286114" indent="-457223">
              <a:spcBef>
                <a:spcPts val="4267"/>
              </a:spcBef>
              <a:defRPr sz="3734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39" y="1270000"/>
            <a:ext cx="14800185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8907206" y="5026948"/>
            <a:ext cx="8077448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8670131" y="886748"/>
            <a:ext cx="7823439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3166630" y="889001"/>
            <a:ext cx="15968621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70039" y="444500"/>
            <a:ext cx="14800185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39" y="2603500"/>
            <a:ext cx="14800185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04383" y="9251950"/>
            <a:ext cx="514564" cy="47192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304815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60963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914446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1219261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524076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828891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2133707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2438522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592696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185393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778089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370785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963482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556178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148874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4741570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334267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304815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60963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914446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1219261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524076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828891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2133707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2438522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paleoclim.org/" TargetMode="External"/><Relationship Id="rId2" Type="http://schemas.openxmlformats.org/officeDocument/2006/relationships/hyperlink" Target="https://pmip.lsce.ipsl.fr/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worldclim.org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prism.oregonstate.edu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gaynor1/long-winded-scripts/blob/master/SoilGridDownload/SoilGrids-PythonDownload.ipynb" TargetMode="External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hyperlink" Target="https://github.com/mgaynor1/long-winded-scripts/tree/master/SoilGridDownload" TargetMode="External"/><Relationship Id="rId4" Type="http://schemas.openxmlformats.org/officeDocument/2006/relationships/hyperlink" Target="https://github.com/mgaynor1/long-winded-script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2DCA7A-ACCA-F044-84E8-575B0F4644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30" b="34173"/>
          <a:stretch/>
        </p:blipFill>
        <p:spPr>
          <a:xfrm>
            <a:off x="-16286" y="0"/>
            <a:ext cx="17372834" cy="2510118"/>
          </a:xfrm>
          <a:prstGeom prst="rect">
            <a:avLst/>
          </a:prstGeom>
          <a:ln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C33C4B-F6F1-A642-83E1-7C3D71B89234}"/>
              </a:ext>
            </a:extLst>
          </p:cNvPr>
          <p:cNvSpPr txBox="1">
            <a:spLocks/>
          </p:cNvSpPr>
          <p:nvPr/>
        </p:nvSpPr>
        <p:spPr>
          <a:xfrm>
            <a:off x="1094955" y="3847631"/>
            <a:ext cx="15150353" cy="2387600"/>
          </a:xfrm>
          <a:prstGeom prst="rect">
            <a:avLst/>
          </a:prstGeom>
        </p:spPr>
        <p:txBody>
          <a:bodyPr/>
          <a:lstStyle>
            <a:lvl1pPr marL="0" marR="0" indent="0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304815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609630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914446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1219261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524076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828891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2133707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2438522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Climate Processing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C7BE0B-614A-E042-B001-2EE4EA766AA6}"/>
              </a:ext>
            </a:extLst>
          </p:cNvPr>
          <p:cNvSpPr txBox="1"/>
          <p:nvPr/>
        </p:nvSpPr>
        <p:spPr>
          <a:xfrm>
            <a:off x="6479468" y="5408526"/>
            <a:ext cx="43813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University of Florida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3DE92D-7780-BB46-B304-6B6DDF046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751" y="7706517"/>
            <a:ext cx="5177320" cy="159973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9257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oil Sour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Soil Sources</a:t>
            </a:r>
          </a:p>
        </p:txBody>
      </p:sp>
      <p:sp>
        <p:nvSpPr>
          <p:cNvPr id="198" name="UNASM: http://daac.ornl.gov/cgi-bin/dsviewer.pl?ds_id=1242…"/>
          <p:cNvSpPr txBox="1">
            <a:spLocks noGrp="1"/>
          </p:cNvSpPr>
          <p:nvPr>
            <p:ph type="body" sz="half" idx="1"/>
          </p:nvPr>
        </p:nvSpPr>
        <p:spPr>
          <a:xfrm>
            <a:off x="276586" y="1484385"/>
            <a:ext cx="6693547" cy="93982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91180" indent="-391180" defTabSz="514122">
              <a:spcBef>
                <a:spcPts val="0"/>
              </a:spcBef>
              <a:defRPr sz="2376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SoilGrids2.0</a:t>
            </a:r>
            <a:r>
              <a:rPr sz="3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: </a:t>
            </a:r>
            <a:r>
              <a:rPr lang="en-US" sz="3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https://</a:t>
            </a:r>
            <a:r>
              <a:rPr lang="en-US" sz="32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soilgrids.org</a:t>
            </a:r>
            <a:endParaRPr lang="en-US" sz="32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173539" lvl="2" indent="-391180" defTabSz="514122">
              <a:spcBef>
                <a:spcPts val="0"/>
              </a:spcBef>
              <a:defRPr sz="2376"/>
            </a:pPr>
            <a:r>
              <a:rPr lang="en-US" sz="3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Entire globe</a:t>
            </a:r>
          </a:p>
          <a:p>
            <a:pPr marL="1173539" lvl="2" indent="-391180" defTabSz="514122">
              <a:spcBef>
                <a:spcPts val="0"/>
              </a:spcBef>
              <a:defRPr sz="2376"/>
            </a:pPr>
            <a:r>
              <a:rPr sz="3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Eight characteristics of topsoil and subsoil</a:t>
            </a:r>
          </a:p>
          <a:p>
            <a:pPr marL="1173539" lvl="2" indent="-391180" defTabSz="514122">
              <a:spcBef>
                <a:spcPts val="0"/>
              </a:spcBef>
              <a:defRPr sz="2376"/>
            </a:pPr>
            <a:r>
              <a:rPr lang="en-US" sz="3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2.5 arc second resolution</a:t>
            </a:r>
            <a:endParaRPr sz="32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91180" indent="-391180" defTabSz="514122">
              <a:spcBef>
                <a:spcPts val="0"/>
              </a:spcBef>
              <a:defRPr sz="2376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3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USGS: http://</a:t>
            </a:r>
            <a:r>
              <a:rPr sz="32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websoilsurvey.sc.egov.usda.gov</a:t>
            </a:r>
            <a:r>
              <a:rPr sz="3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/App/</a:t>
            </a:r>
            <a:r>
              <a:rPr sz="32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HomePage.htm</a:t>
            </a:r>
            <a:endParaRPr sz="32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173539" lvl="2" indent="-391180" defTabSz="514122">
              <a:spcBef>
                <a:spcPts val="0"/>
              </a:spcBef>
              <a:defRPr sz="2376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3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Helvetica Light"/>
              </a:rPr>
              <a:t>US only</a:t>
            </a:r>
          </a:p>
          <a:p>
            <a:pPr marL="1173539" lvl="2" indent="-391180" defTabSz="514122">
              <a:spcBef>
                <a:spcPts val="0"/>
              </a:spcBef>
              <a:defRPr sz="2376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3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Helvetica Light"/>
              </a:rPr>
              <a:t>Need to define area of interest</a:t>
            </a:r>
          </a:p>
          <a:p>
            <a:pPr marL="1173539" lvl="2" indent="-391180" defTabSz="514122">
              <a:spcBef>
                <a:spcPts val="0"/>
              </a:spcBef>
              <a:defRPr sz="2376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3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Helvetica Light"/>
              </a:rPr>
              <a:t>Big files and tough to get large areas</a:t>
            </a:r>
          </a:p>
        </p:txBody>
      </p:sp>
      <p:pic>
        <p:nvPicPr>
          <p:cNvPr id="199" name="Screen Shot 2016-10-04 at 2.15.39 PM.png" descr="Screen Shot 2016-10-04 at 2.15.3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689" y="5207047"/>
            <a:ext cx="9645570" cy="404925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046779-A4E7-9C4A-B0BA-49A2DD1A6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2379483"/>
            <a:ext cx="7224382" cy="249731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EP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Calibri Light" panose="020F0302020204030204" pitchFamily="34" charset="0"/>
                <a:cs typeface="Calibri Light" panose="020F0302020204030204" pitchFamily="34" charset="0"/>
              </a:rPr>
              <a:t>EPA</a:t>
            </a:r>
          </a:p>
        </p:txBody>
      </p:sp>
      <p:sp>
        <p:nvSpPr>
          <p:cNvPr id="203" name="Land use…"/>
          <p:cNvSpPr txBox="1">
            <a:spLocks noGrp="1"/>
          </p:cNvSpPr>
          <p:nvPr>
            <p:ph type="body" sz="half" idx="1"/>
          </p:nvPr>
        </p:nvSpPr>
        <p:spPr>
          <a:xfrm>
            <a:off x="361256" y="2785450"/>
            <a:ext cx="11678345" cy="2159084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444522" indent="-444522" defTabSz="584229">
              <a:spcBef>
                <a:spcPts val="0"/>
              </a:spcBef>
              <a:defRPr sz="2700"/>
            </a:pPr>
            <a:r>
              <a:rPr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Land use</a:t>
            </a:r>
          </a:p>
          <a:p>
            <a:pPr marL="1333567" lvl="2" indent="-444522" defTabSz="584229">
              <a:spcBef>
                <a:spcPts val="0"/>
              </a:spcBef>
              <a:defRPr sz="2700"/>
            </a:pPr>
            <a:r>
              <a:rPr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County population projections</a:t>
            </a:r>
          </a:p>
          <a:p>
            <a:pPr marL="1333567" lvl="2" indent="-444522" defTabSz="584229">
              <a:spcBef>
                <a:spcPts val="0"/>
              </a:spcBef>
              <a:defRPr sz="2700"/>
            </a:pPr>
            <a:r>
              <a:rPr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Housing density projections</a:t>
            </a:r>
          </a:p>
          <a:p>
            <a:pPr marL="1333567" lvl="2" indent="-444522" defTabSz="584229">
              <a:spcBef>
                <a:spcPts val="0"/>
              </a:spcBef>
              <a:defRPr sz="2700"/>
            </a:pPr>
            <a:r>
              <a:rPr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Percent impervious surface projections</a:t>
            </a:r>
          </a:p>
        </p:txBody>
      </p:sp>
      <p:sp>
        <p:nvSpPr>
          <p:cNvPr id="204" name="http://cfpub.epa.gov/ncea/global/recordisplay.cfm?deid=257306"/>
          <p:cNvSpPr txBox="1"/>
          <p:nvPr/>
        </p:nvSpPr>
        <p:spPr>
          <a:xfrm>
            <a:off x="3998024" y="1984067"/>
            <a:ext cx="9097579" cy="5472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 algn="l" defTabSz="457200">
              <a:defRPr sz="20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2667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http://</a:t>
            </a:r>
            <a:r>
              <a:rPr sz="2667" b="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cfpub.epa.gov</a:t>
            </a:r>
            <a:r>
              <a:rPr sz="2667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sz="2667" b="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ncea</a:t>
            </a:r>
            <a:r>
              <a:rPr sz="2667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/global/</a:t>
            </a:r>
            <a:r>
              <a:rPr sz="2667" b="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recordisplay.cfm?deid</a:t>
            </a:r>
            <a:r>
              <a:rPr sz="2667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=257306</a:t>
            </a:r>
          </a:p>
        </p:txBody>
      </p:sp>
      <p:pic>
        <p:nvPicPr>
          <p:cNvPr id="20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419" y="5542683"/>
            <a:ext cx="10466116" cy="36301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Other resour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Other resources</a:t>
            </a:r>
          </a:p>
        </p:txBody>
      </p:sp>
      <p:sp>
        <p:nvSpPr>
          <p:cNvPr id="208" name="Paleoclimate dat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763393">
              <a:spcBef>
                <a:spcPts val="0"/>
              </a:spcBef>
              <a:buSzTx/>
              <a:buNone/>
              <a:defRPr sz="3528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Paleoclimate data</a:t>
            </a:r>
          </a:p>
          <a:p>
            <a:pPr marL="1742527" lvl="2" indent="-580841" defTabSz="763393">
              <a:spcBef>
                <a:spcPts val="0"/>
              </a:spcBef>
              <a:defRPr sz="3528"/>
            </a:pPr>
            <a:r>
              <a:rPr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NOAA (NCEI):https://</a:t>
            </a:r>
            <a:r>
              <a:rPr sz="3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www.ncdc.noaa.gov</a:t>
            </a:r>
            <a:r>
              <a:rPr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/data-access/paleoclimatology-data/datasets</a:t>
            </a:r>
          </a:p>
          <a:p>
            <a:pPr marL="1742527" lvl="2" indent="-580841" defTabSz="763393">
              <a:spcBef>
                <a:spcPts val="0"/>
              </a:spcBef>
              <a:defRPr sz="3528"/>
            </a:pPr>
            <a:r>
              <a:rPr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PMIP: </a:t>
            </a:r>
            <a:r>
              <a:rPr sz="3600" u="sng" dirty="0">
                <a:latin typeface="Calibri Light" panose="020F0302020204030204" pitchFamily="34" charset="0"/>
                <a:cs typeface="Calibri Light" panose="020F0302020204030204" pitchFamily="34" charset="0"/>
                <a:hlinkClick r:id="rId2"/>
              </a:rPr>
              <a:t>https://pmip.lsce.ipsl.fr/</a:t>
            </a:r>
            <a:endParaRPr sz="3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694123" lvl="2" indent="-532439" defTabSz="763393">
              <a:spcBef>
                <a:spcPts val="0"/>
              </a:spcBef>
              <a:defRPr sz="3528"/>
            </a:pPr>
            <a:r>
              <a:rPr sz="3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PaleoClim</a:t>
            </a:r>
            <a:r>
              <a:rPr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: </a:t>
            </a:r>
            <a:r>
              <a:rPr sz="3600" u="sng" dirty="0">
                <a:latin typeface="Calibri Light" panose="020F0302020204030204" pitchFamily="34" charset="0"/>
                <a:cs typeface="Calibri Light" panose="020F0302020204030204" pitchFamily="34" charset="0"/>
                <a:hlinkClick r:id="rId3"/>
              </a:rPr>
              <a:t>http://paleoclim.org/</a:t>
            </a:r>
          </a:p>
          <a:p>
            <a:pPr marL="0" lvl="1" indent="298718" defTabSz="763393">
              <a:spcBef>
                <a:spcPts val="0"/>
              </a:spcBef>
              <a:buSzTx/>
              <a:buNone/>
              <a:defRPr sz="3528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Aquatic Environments</a:t>
            </a:r>
          </a:p>
          <a:p>
            <a:pPr marL="1742527" lvl="2" indent="-580841" defTabSz="763393">
              <a:spcBef>
                <a:spcPts val="0"/>
              </a:spcBef>
              <a:defRPr sz="3528"/>
            </a:pPr>
            <a:r>
              <a:rPr sz="3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AquaMaps</a:t>
            </a:r>
            <a:r>
              <a:rPr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: http://</a:t>
            </a:r>
            <a:r>
              <a:rPr sz="3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www.aquamaps.org</a:t>
            </a:r>
            <a:r>
              <a:rPr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/main/</a:t>
            </a:r>
            <a:r>
              <a:rPr sz="3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envt_data.php</a:t>
            </a:r>
            <a:endParaRPr sz="3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leaning Climatic Lay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60831">
              <a:defRPr sz="7679"/>
            </a:lvl1pPr>
          </a:lstStyle>
          <a:p>
            <a:r>
              <a:rPr sz="9600" dirty="0">
                <a:latin typeface="Calibri Light" panose="020F0302020204030204" pitchFamily="34" charset="0"/>
                <a:cs typeface="Calibri Light" panose="020F0302020204030204" pitchFamily="34" charset="0"/>
              </a:rPr>
              <a:t>Cleaning Climatic Layers</a:t>
            </a:r>
          </a:p>
        </p:txBody>
      </p:sp>
      <p:pic>
        <p:nvPicPr>
          <p:cNvPr id="211" name="ajb21161-sup-0001-appendixs1.pdf" descr="ajb21161-sup-0001-appendixs1.pdf"/>
          <p:cNvPicPr>
            <a:picLocks noChangeAspect="1"/>
          </p:cNvPicPr>
          <p:nvPr/>
        </p:nvPicPr>
        <p:blipFill>
          <a:blip r:embed="rId2"/>
          <a:srcRect l="11509" t="22670" r="11509" b="29082"/>
          <a:stretch>
            <a:fillRect/>
          </a:stretch>
        </p:blipFill>
        <p:spPr>
          <a:xfrm>
            <a:off x="4535965" y="2766275"/>
            <a:ext cx="8050483" cy="65294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Layer Process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Layer Processing</a:t>
            </a:r>
          </a:p>
        </p:txBody>
      </p:sp>
      <p:sp>
        <p:nvSpPr>
          <p:cNvPr id="214" name="Need layers in ASCII format…"/>
          <p:cNvSpPr txBox="1">
            <a:spLocks noGrp="1"/>
          </p:cNvSpPr>
          <p:nvPr>
            <p:ph type="body" sz="half" idx="1"/>
          </p:nvPr>
        </p:nvSpPr>
        <p:spPr>
          <a:xfrm>
            <a:off x="378190" y="2416644"/>
            <a:ext cx="9042677" cy="9119849"/>
          </a:xfrm>
          <a:prstGeom prst="rect">
            <a:avLst/>
          </a:prstGeom>
        </p:spPr>
        <p:txBody>
          <a:bodyPr anchor="t"/>
          <a:lstStyle/>
          <a:p>
            <a:pPr>
              <a:spcBef>
                <a:spcPts val="0"/>
              </a:spcBef>
            </a:pPr>
            <a:r>
              <a:rPr dirty="0"/>
              <a:t>Need layers in ASCII format</a:t>
            </a:r>
          </a:p>
          <a:p>
            <a:pPr>
              <a:spcBef>
                <a:spcPts val="0"/>
              </a:spcBef>
            </a:pPr>
            <a:r>
              <a:rPr dirty="0"/>
              <a:t>Clip layers to fit your desired range</a:t>
            </a:r>
            <a:endParaRPr lang="en-US" dirty="0"/>
          </a:p>
          <a:p>
            <a:pPr lvl="1">
              <a:spcBef>
                <a:spcPts val="0"/>
              </a:spcBef>
            </a:pPr>
            <a:r>
              <a:rPr lang="en-US" dirty="0"/>
              <a:t>Convex hull + Buffer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65C8C2-4766-6340-B4D4-88459DAA5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6897" y="2673816"/>
            <a:ext cx="8157369" cy="387726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5F1665-27DE-F948-96F9-0523A4776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0039" y="2603500"/>
            <a:ext cx="8555886" cy="6286500"/>
          </a:xfr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</a:pPr>
            <a:r>
              <a:rPr lang="en-US" sz="3600" dirty="0">
                <a:solidFill>
                  <a:schemeClr val="tx1"/>
                </a:solidFill>
              </a:rPr>
              <a:t>For an intro to QGIS: </a:t>
            </a:r>
          </a:p>
          <a:p>
            <a:pPr lvl="1">
              <a:spcBef>
                <a:spcPts val="0"/>
              </a:spcBef>
            </a:pPr>
            <a:r>
              <a:rPr lang="en-US" sz="3600" dirty="0" err="1">
                <a:solidFill>
                  <a:schemeClr val="tx1"/>
                </a:solidFill>
              </a:rPr>
              <a:t>Github</a:t>
            </a:r>
            <a:r>
              <a:rPr lang="en-US" sz="3600" dirty="0">
                <a:solidFill>
                  <a:schemeClr val="tx1"/>
                </a:solidFill>
              </a:rPr>
              <a:t>: </a:t>
            </a:r>
            <a:r>
              <a:rPr lang="en-US" sz="3600" dirty="0" err="1">
                <a:solidFill>
                  <a:schemeClr val="tx1"/>
                </a:solidFill>
              </a:rPr>
              <a:t>RhettRautsaw</a:t>
            </a:r>
            <a:r>
              <a:rPr lang="en-US" sz="3600" dirty="0">
                <a:solidFill>
                  <a:schemeClr val="tx1"/>
                </a:solidFill>
              </a:rPr>
              <a:t>/</a:t>
            </a:r>
            <a:r>
              <a:rPr lang="en-US" sz="3600" dirty="0" err="1">
                <a:solidFill>
                  <a:schemeClr val="tx1"/>
                </a:solidFill>
              </a:rPr>
              <a:t>GIS_Tutorial</a:t>
            </a:r>
            <a:endParaRPr lang="en-US" sz="360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endParaRPr lang="en-US" sz="3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3600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F994507-3A71-B84A-B688-41E1E3A83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031" y="3708004"/>
            <a:ext cx="9509058" cy="6045596"/>
          </a:xfrm>
          <a:prstGeom prst="rect">
            <a:avLst/>
          </a:prstGeom>
        </p:spPr>
      </p:pic>
      <p:sp>
        <p:nvSpPr>
          <p:cNvPr id="6" name="Layer Processing">
            <a:extLst>
              <a:ext uri="{FF2B5EF4-FFF2-40B4-BE49-F238E27FC236}">
                <a16:creationId xmlns:a16="http://schemas.microsoft.com/office/drawing/2014/main" id="{106E6B40-0771-884F-BB7A-87BC68D9AF14}"/>
              </a:ext>
            </a:extLst>
          </p:cNvPr>
          <p:cNvSpPr txBox="1">
            <a:spLocks/>
          </p:cNvSpPr>
          <p:nvPr/>
        </p:nvSpPr>
        <p:spPr>
          <a:xfrm>
            <a:off x="1422439" y="596900"/>
            <a:ext cx="14800185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Helvetica Light"/>
              </a:defRPr>
            </a:lvl1pPr>
            <a:lvl2pPr marL="0" marR="0" indent="304815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609630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914446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1219261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524076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828891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2133707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2438522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/>
              <a:t>Layer 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6784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ayer Process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Layer Processing</a:t>
            </a:r>
          </a:p>
        </p:txBody>
      </p:sp>
      <p:sp>
        <p:nvSpPr>
          <p:cNvPr id="219" name="Need layers in ASCII format…"/>
          <p:cNvSpPr txBox="1">
            <a:spLocks noGrp="1"/>
          </p:cNvSpPr>
          <p:nvPr>
            <p:ph type="body" sz="half" idx="1"/>
          </p:nvPr>
        </p:nvSpPr>
        <p:spPr>
          <a:xfrm>
            <a:off x="496719" y="2235199"/>
            <a:ext cx="9042677" cy="7010401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</a:pPr>
            <a:r>
              <a:rPr sz="4000" dirty="0"/>
              <a:t>Need layers in ASCII format</a:t>
            </a:r>
          </a:p>
          <a:p>
            <a:pPr>
              <a:spcBef>
                <a:spcPts val="0"/>
              </a:spcBef>
            </a:pPr>
            <a:r>
              <a:rPr sz="4000" dirty="0"/>
              <a:t>Clip layers to fit your desired range</a:t>
            </a:r>
            <a:endParaRPr lang="en-US" sz="4000" dirty="0"/>
          </a:p>
          <a:p>
            <a:pPr lvl="1">
              <a:spcBef>
                <a:spcPts val="0"/>
              </a:spcBef>
            </a:pPr>
            <a:r>
              <a:rPr lang="en-US" sz="4000" dirty="0"/>
              <a:t>Dynamic alpha hull </a:t>
            </a:r>
          </a:p>
          <a:p>
            <a:pPr lvl="2">
              <a:spcBef>
                <a:spcPts val="0"/>
              </a:spcBef>
            </a:pPr>
            <a:r>
              <a:rPr lang="en-US" sz="4000" dirty="0"/>
              <a:t>+ 80</a:t>
            </a:r>
            <a:r>
              <a:rPr lang="en-US" sz="4000" baseline="30000" dirty="0"/>
              <a:t>th</a:t>
            </a:r>
            <a:r>
              <a:rPr lang="en-US" sz="4000" dirty="0"/>
              <a:t> quartile buffer</a:t>
            </a:r>
            <a:endParaRPr sz="4000" dirty="0"/>
          </a:p>
        </p:txBody>
      </p:sp>
      <p:sp>
        <p:nvSpPr>
          <p:cNvPr id="220" name="ClimateProcessing.R"/>
          <p:cNvSpPr txBox="1"/>
          <p:nvPr/>
        </p:nvSpPr>
        <p:spPr>
          <a:xfrm>
            <a:off x="9966209" y="3558513"/>
            <a:ext cx="6128819" cy="875457"/>
          </a:xfrm>
          <a:prstGeom prst="rect">
            <a:avLst/>
          </a:prstGeom>
          <a:solidFill>
            <a:srgbClr val="DCDEE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lang="en-US" sz="4800" dirty="0"/>
              <a:t>03_</a:t>
            </a:r>
            <a:r>
              <a:rPr sz="4800" dirty="0"/>
              <a:t>ClimateProcessing.R</a:t>
            </a:r>
          </a:p>
        </p:txBody>
      </p:sp>
    </p:spTree>
    <p:extLst>
      <p:ext uri="{BB962C8B-B14F-4D97-AF65-F5344CB8AC3E}">
        <p14:creationId xmlns:p14="http://schemas.microsoft.com/office/powerpoint/2010/main" val="305730956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79F4E65-B242-5D4A-9298-57D6D10AE99B}"/>
              </a:ext>
            </a:extLst>
          </p:cNvPr>
          <p:cNvGrpSpPr/>
          <p:nvPr/>
        </p:nvGrpSpPr>
        <p:grpSpPr>
          <a:xfrm>
            <a:off x="6450180" y="3292098"/>
            <a:ext cx="11726991" cy="6477000"/>
            <a:chOff x="4968080" y="444500"/>
            <a:chExt cx="11726991" cy="6477000"/>
          </a:xfrm>
        </p:grpSpPr>
        <p:pic>
          <p:nvPicPr>
            <p:cNvPr id="4" name="Picture 3" descr="Diagram, venn diagram&#10;&#10;Description automatically generated">
              <a:extLst>
                <a:ext uri="{FF2B5EF4-FFF2-40B4-BE49-F238E27FC236}">
                  <a16:creationId xmlns:a16="http://schemas.microsoft.com/office/drawing/2014/main" id="{107A868D-E400-4746-8249-EEA875EEA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8080" y="444500"/>
              <a:ext cx="11726991" cy="6477000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5FE3930-062E-484F-AEF7-00A4430B89A0}"/>
                </a:ext>
              </a:extLst>
            </p:cNvPr>
            <p:cNvGrpSpPr/>
            <p:nvPr/>
          </p:nvGrpSpPr>
          <p:grpSpPr>
            <a:xfrm>
              <a:off x="4968080" y="573437"/>
              <a:ext cx="10948679" cy="6348063"/>
              <a:chOff x="4968080" y="573437"/>
              <a:chExt cx="10948679" cy="6348063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391FA6A0-9B5B-9E4A-AF16-E4119A73F338}"/>
                  </a:ext>
                </a:extLst>
              </p:cNvPr>
              <p:cNvSpPr/>
              <p:nvPr/>
            </p:nvSpPr>
            <p:spPr>
              <a:xfrm>
                <a:off x="4968080" y="573437"/>
                <a:ext cx="580313" cy="697424"/>
              </a:xfrm>
              <a:prstGeom prst="ellipse">
                <a:avLst/>
              </a:prstGeom>
              <a:solidFill>
                <a:schemeClr val="bg1"/>
              </a:solidFill>
              <a:ln w="12700" cap="flat">
                <a:solidFill>
                  <a:schemeClr val="bg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2F63393-CFFE-3C4B-BA06-74B5045EE8EE}"/>
                  </a:ext>
                </a:extLst>
              </p:cNvPr>
              <p:cNvSpPr/>
              <p:nvPr/>
            </p:nvSpPr>
            <p:spPr>
              <a:xfrm>
                <a:off x="4968080" y="5114441"/>
                <a:ext cx="1897669" cy="1611823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solidFill>
                  <a:schemeClr val="bg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EA66950-DFBC-8740-BF4F-8ADC76E8E594}"/>
                  </a:ext>
                </a:extLst>
              </p:cNvPr>
              <p:cNvSpPr/>
              <p:nvPr/>
            </p:nvSpPr>
            <p:spPr>
              <a:xfrm>
                <a:off x="13226094" y="3502618"/>
                <a:ext cx="2690665" cy="3418882"/>
              </a:xfrm>
              <a:prstGeom prst="rect">
                <a:avLst/>
              </a:prstGeom>
              <a:solidFill>
                <a:schemeClr val="bg1"/>
              </a:solidFill>
              <a:ln w="12700" cap="flat">
                <a:solidFill>
                  <a:schemeClr val="bg1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</p:grp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39C365EA-ABD9-264F-8CE5-FA25ED5F7F9B}"/>
              </a:ext>
            </a:extLst>
          </p:cNvPr>
          <p:cNvSpPr/>
          <p:nvPr/>
        </p:nvSpPr>
        <p:spPr>
          <a:xfrm>
            <a:off x="445388" y="587333"/>
            <a:ext cx="1286765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E2E2E"/>
                </a:solidFill>
              </a:rPr>
              <a:t>Accessible area can be defined based on:</a:t>
            </a:r>
          </a:p>
          <a:p>
            <a:pPr marL="1270000" lvl="2" indent="-406400" algn="l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E2E2E"/>
                </a:solidFill>
              </a:rPr>
              <a:t>species ecology</a:t>
            </a:r>
          </a:p>
          <a:p>
            <a:pPr marL="1270000" lvl="7" indent="-406400" algn="l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E2E2E"/>
                </a:solidFill>
              </a:rPr>
              <a:t>dispersal ability</a:t>
            </a:r>
          </a:p>
          <a:p>
            <a:pPr marL="1270000" lvl="7" indent="-406400" algn="l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E2E2E"/>
                </a:solidFill>
              </a:rPr>
              <a:t>geographical barriers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B129D0-1E6B-0148-8158-5FA43C8E78FC}"/>
              </a:ext>
            </a:extLst>
          </p:cNvPr>
          <p:cNvSpPr txBox="1"/>
          <p:nvPr/>
        </p:nvSpPr>
        <p:spPr>
          <a:xfrm>
            <a:off x="-98533" y="8553271"/>
            <a:ext cx="48394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Brown and </a:t>
            </a:r>
            <a:r>
              <a:rPr lang="en-US" sz="2400" dirty="0" err="1"/>
              <a:t>Carnaval</a:t>
            </a:r>
            <a:r>
              <a:rPr lang="en-US" sz="2400" dirty="0"/>
              <a:t>. 2019. A tale of two niche: methods, concepts, and evolution. Frontiers of Biogeography.</a:t>
            </a:r>
          </a:p>
        </p:txBody>
      </p:sp>
    </p:spTree>
    <p:extLst>
      <p:ext uri="{BB962C8B-B14F-4D97-AF65-F5344CB8AC3E}">
        <p14:creationId xmlns:p14="http://schemas.microsoft.com/office/powerpoint/2010/main" val="407965392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580305-D612-B745-9CFF-4908D634D5FF}"/>
              </a:ext>
            </a:extLst>
          </p:cNvPr>
          <p:cNvSpPr/>
          <p:nvPr/>
        </p:nvSpPr>
        <p:spPr>
          <a:xfrm>
            <a:off x="931863" y="623838"/>
            <a:ext cx="1554427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E2E2E"/>
                </a:solidFill>
              </a:rPr>
              <a:t>Accessible area can be defined based on:</a:t>
            </a:r>
          </a:p>
          <a:p>
            <a:pPr marL="1270000" lvl="2" indent="-406400" algn="l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E2E2E"/>
                </a:solidFill>
              </a:rPr>
              <a:t>species ecology</a:t>
            </a:r>
          </a:p>
          <a:p>
            <a:pPr marL="1270000" lvl="7" indent="-406400" algn="l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E2E2E"/>
                </a:solidFill>
              </a:rPr>
              <a:t>dispersal ability</a:t>
            </a:r>
          </a:p>
          <a:p>
            <a:pPr marL="1270000" lvl="7" indent="-406400" algn="l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E2E2E"/>
                </a:solidFill>
              </a:rPr>
              <a:t>geographical barriers</a:t>
            </a:r>
          </a:p>
          <a:p>
            <a:pPr marL="574675" lvl="6" indent="-558800" algn="l">
              <a:buFont typeface="Arial" panose="020B0604020202020204" pitchFamily="34" charset="0"/>
              <a:buChar char="•"/>
            </a:pPr>
            <a:endParaRPr lang="en-US" sz="4800" dirty="0"/>
          </a:p>
        </p:txBody>
      </p:sp>
      <p:pic>
        <p:nvPicPr>
          <p:cNvPr id="4" name="Picture 3" descr="A picture containing umbrella, accessory&#10;&#10;Description automatically generated">
            <a:extLst>
              <a:ext uri="{FF2B5EF4-FFF2-40B4-BE49-F238E27FC236}">
                <a16:creationId xmlns:a16="http://schemas.microsoft.com/office/drawing/2014/main" id="{40FA21D6-8451-0041-AC2B-AC246E8003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11" b="12778"/>
          <a:stretch/>
        </p:blipFill>
        <p:spPr>
          <a:xfrm>
            <a:off x="4250531" y="3996265"/>
            <a:ext cx="8534400" cy="43349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9BB160-5E65-3141-BD60-455A61839CEF}"/>
              </a:ext>
            </a:extLst>
          </p:cNvPr>
          <p:cNvSpPr/>
          <p:nvPr/>
        </p:nvSpPr>
        <p:spPr>
          <a:xfrm>
            <a:off x="4183063" y="7951169"/>
            <a:ext cx="866775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1C1D1E"/>
                </a:solidFill>
                <a:latin typeface="Open Sans" panose="020B0606030504020204" pitchFamily="34" charset="0"/>
              </a:rPr>
              <a:t>alpha-hull: </a:t>
            </a:r>
            <a:r>
              <a:rPr lang="en-US" dirty="0">
                <a:solidFill>
                  <a:srgbClr val="1C1D1E"/>
                </a:solidFill>
                <a:latin typeface="Open Sans" panose="020B0606030504020204" pitchFamily="34" charset="0"/>
              </a:rPr>
              <a:t>piecewise series of linear simple curves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C21618-1CF6-AF4A-A914-0EEF01702414}"/>
              </a:ext>
            </a:extLst>
          </p:cNvPr>
          <p:cNvSpPr txBox="1"/>
          <p:nvPr/>
        </p:nvSpPr>
        <p:spPr>
          <a:xfrm>
            <a:off x="4973010" y="8968105"/>
            <a:ext cx="647933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/>
              <a:t>convex-hull</a:t>
            </a:r>
            <a:r>
              <a:rPr lang="en-US" dirty="0"/>
              <a:t> is a type of alpha-hull 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45893146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F3D7EF6-8B2A-BB44-8D7D-C01EBB33F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0" y="484877"/>
            <a:ext cx="10278270" cy="50840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F7869F-7280-EA42-86F3-73B2E5092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982" y="1896958"/>
            <a:ext cx="7050352" cy="55071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A5C473-35F7-CD48-96BD-20096A80024A}"/>
              </a:ext>
            </a:extLst>
          </p:cNvPr>
          <p:cNvSpPr txBox="1"/>
          <p:nvPr/>
        </p:nvSpPr>
        <p:spPr>
          <a:xfrm>
            <a:off x="7978726" y="7539639"/>
            <a:ext cx="9361537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More area, AUC increased. </a:t>
            </a:r>
          </a:p>
          <a:p>
            <a:r>
              <a:rPr lang="en-US" dirty="0"/>
              <a:t>higher model significance as buffer size increased</a:t>
            </a:r>
          </a:p>
        </p:txBody>
      </p:sp>
    </p:spTree>
    <p:extLst>
      <p:ext uri="{BB962C8B-B14F-4D97-AF65-F5344CB8AC3E}">
        <p14:creationId xmlns:p14="http://schemas.microsoft.com/office/powerpoint/2010/main" val="359591438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What data are we using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72516">
              <a:defRPr sz="7840"/>
            </a:lvl1pPr>
          </a:lstStyle>
          <a:p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What data are we using?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15379AC-EAD0-5C46-8823-B456D73D61B2}"/>
              </a:ext>
            </a:extLst>
          </p:cNvPr>
          <p:cNvGrpSpPr/>
          <p:nvPr/>
        </p:nvGrpSpPr>
        <p:grpSpPr>
          <a:xfrm>
            <a:off x="1117600" y="1270000"/>
            <a:ext cx="5960532" cy="6096000"/>
            <a:chOff x="406400" y="1862667"/>
            <a:chExt cx="5960532" cy="6096000"/>
          </a:xfrm>
        </p:grpSpPr>
        <p:pic>
          <p:nvPicPr>
            <p:cNvPr id="6" name="Picture 5" descr="A picture containing umbrella, accessory&#10;&#10;Description automatically generated">
              <a:extLst>
                <a:ext uri="{FF2B5EF4-FFF2-40B4-BE49-F238E27FC236}">
                  <a16:creationId xmlns:a16="http://schemas.microsoft.com/office/drawing/2014/main" id="{7A7629FA-BD81-E549-948E-FBBE83BD4E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51" r="11908"/>
            <a:stretch/>
          </p:blipFill>
          <p:spPr>
            <a:xfrm>
              <a:off x="406400" y="1862667"/>
              <a:ext cx="5960532" cy="60960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3011D9-9CFF-C848-8C05-55786D718D56}"/>
                </a:ext>
              </a:extLst>
            </p:cNvPr>
            <p:cNvSpPr/>
            <p:nvPr/>
          </p:nvSpPr>
          <p:spPr>
            <a:xfrm>
              <a:off x="1501889" y="6873502"/>
              <a:ext cx="251543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1C1D1E"/>
                  </a:solidFill>
                  <a:latin typeface="Open Sans" panose="020B0606030504020204" pitchFamily="34" charset="0"/>
                </a:rPr>
                <a:t>alpha-hull</a:t>
              </a:r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BC73C0-437D-764C-98D7-B52982771590}"/>
              </a:ext>
            </a:extLst>
          </p:cNvPr>
          <p:cNvGrpSpPr/>
          <p:nvPr/>
        </p:nvGrpSpPr>
        <p:grpSpPr>
          <a:xfrm>
            <a:off x="10641272" y="1337733"/>
            <a:ext cx="5767129" cy="6096000"/>
            <a:chOff x="10116339" y="1303867"/>
            <a:chExt cx="5767129" cy="6096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4EBF084-4032-3B4B-ADDC-7A2EB5AE80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40" r="13098"/>
            <a:stretch/>
          </p:blipFill>
          <p:spPr>
            <a:xfrm>
              <a:off x="10143066" y="1303867"/>
              <a:ext cx="5740402" cy="6096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9A371A4-A4BA-E547-A5D6-DF035ABD47AD}"/>
                </a:ext>
              </a:extLst>
            </p:cNvPr>
            <p:cNvSpPr/>
            <p:nvPr/>
          </p:nvSpPr>
          <p:spPr>
            <a:xfrm>
              <a:off x="10116339" y="6297768"/>
              <a:ext cx="445506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1C1D1E"/>
                  </a:solidFill>
                  <a:latin typeface="Open Sans" panose="020B0606030504020204" pitchFamily="34" charset="0"/>
                </a:rPr>
                <a:t>alpha-hull + buffer</a:t>
              </a:r>
              <a:endParaRPr lang="en-US" dirty="0"/>
            </a:p>
          </p:txBody>
        </p: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CD97F74C-9FE2-AA48-9E62-141FAAEF159E}"/>
              </a:ext>
            </a:extLst>
          </p:cNvPr>
          <p:cNvSpPr/>
          <p:nvPr/>
        </p:nvSpPr>
        <p:spPr>
          <a:xfrm>
            <a:off x="7027333" y="4165600"/>
            <a:ext cx="2963333" cy="982133"/>
          </a:xfrm>
          <a:prstGeom prst="rightArrow">
            <a:avLst/>
          </a:prstGeom>
          <a:solidFill>
            <a:schemeClr val="accent5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05004806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ayer Process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Layer Processing</a:t>
            </a:r>
          </a:p>
        </p:txBody>
      </p:sp>
      <p:sp>
        <p:nvSpPr>
          <p:cNvPr id="219" name="Need layers in ASCII format…"/>
          <p:cNvSpPr txBox="1">
            <a:spLocks noGrp="1"/>
          </p:cNvSpPr>
          <p:nvPr>
            <p:ph type="body" sz="half" idx="1"/>
          </p:nvPr>
        </p:nvSpPr>
        <p:spPr>
          <a:xfrm>
            <a:off x="496719" y="2235199"/>
            <a:ext cx="9042677" cy="7010401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</a:pPr>
            <a:r>
              <a:rPr sz="4000" dirty="0"/>
              <a:t>Need layers in ASCII format</a:t>
            </a:r>
          </a:p>
          <a:p>
            <a:pPr>
              <a:spcBef>
                <a:spcPts val="0"/>
              </a:spcBef>
            </a:pPr>
            <a:r>
              <a:rPr sz="4000" dirty="0"/>
              <a:t>Clip layers to fit your desired range</a:t>
            </a:r>
            <a:endParaRPr lang="en-US" sz="4000" dirty="0"/>
          </a:p>
          <a:p>
            <a:pPr lvl="1">
              <a:spcBef>
                <a:spcPts val="0"/>
              </a:spcBef>
            </a:pPr>
            <a:r>
              <a:rPr lang="en-US" sz="4000" dirty="0"/>
              <a:t>Dynamic alpha hull </a:t>
            </a:r>
          </a:p>
          <a:p>
            <a:pPr lvl="2">
              <a:spcBef>
                <a:spcPts val="0"/>
              </a:spcBef>
            </a:pPr>
            <a:r>
              <a:rPr lang="en-US" sz="4000" dirty="0"/>
              <a:t>+ 80</a:t>
            </a:r>
            <a:r>
              <a:rPr lang="en-US" sz="4000" baseline="30000" dirty="0"/>
              <a:t>th</a:t>
            </a:r>
            <a:r>
              <a:rPr lang="en-US" sz="4000" dirty="0"/>
              <a:t> quartile buffer</a:t>
            </a:r>
            <a:endParaRPr sz="4000" dirty="0"/>
          </a:p>
          <a:p>
            <a:pPr>
              <a:spcBef>
                <a:spcPts val="0"/>
              </a:spcBef>
            </a:pPr>
            <a:r>
              <a:rPr lang="en-US" sz="4000" dirty="0"/>
              <a:t>Remove layers with collinearity based on variable inflation factor and permutation importance. </a:t>
            </a:r>
            <a:endParaRPr sz="4000" dirty="0"/>
          </a:p>
        </p:txBody>
      </p:sp>
      <p:sp>
        <p:nvSpPr>
          <p:cNvPr id="220" name="ClimateProcessing.R"/>
          <p:cNvSpPr txBox="1"/>
          <p:nvPr/>
        </p:nvSpPr>
        <p:spPr>
          <a:xfrm>
            <a:off x="9966209" y="3558513"/>
            <a:ext cx="6128819" cy="875457"/>
          </a:xfrm>
          <a:prstGeom prst="rect">
            <a:avLst/>
          </a:prstGeom>
          <a:solidFill>
            <a:srgbClr val="DCDEE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lang="en-US" sz="4800" dirty="0"/>
              <a:t>03_</a:t>
            </a:r>
            <a:r>
              <a:rPr sz="4800" dirty="0"/>
              <a:t>ClimateProcessing.R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DF8513F-7D48-BF4A-8F3D-974A5E75D0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625370"/>
              </p:ext>
            </p:extLst>
          </p:nvPr>
        </p:nvGraphicFramePr>
        <p:xfrm>
          <a:off x="779198" y="3368040"/>
          <a:ext cx="15781866" cy="301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0622">
                  <a:extLst>
                    <a:ext uri="{9D8B030D-6E8A-4147-A177-3AD203B41FA5}">
                      <a16:colId xmlns:a16="http://schemas.microsoft.com/office/drawing/2014/main" val="1581968623"/>
                    </a:ext>
                  </a:extLst>
                </a:gridCol>
                <a:gridCol w="5260622">
                  <a:extLst>
                    <a:ext uri="{9D8B030D-6E8A-4147-A177-3AD203B41FA5}">
                      <a16:colId xmlns:a16="http://schemas.microsoft.com/office/drawing/2014/main" val="3636958093"/>
                    </a:ext>
                  </a:extLst>
                </a:gridCol>
                <a:gridCol w="5260622">
                  <a:extLst>
                    <a:ext uri="{9D8B030D-6E8A-4147-A177-3AD203B41FA5}">
                      <a16:colId xmlns:a16="http://schemas.microsoft.com/office/drawing/2014/main" val="29823601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b="1" dirty="0"/>
                        <a:t>PCA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PC1 + PC2 = ~95%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7789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/>
                        <a:t>Reduces variables to axis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89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b="1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Pearson correlation</a:t>
                      </a:r>
                      <a:endParaRPr lang="en-US" sz="3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Removes variables  </a:t>
                      </a:r>
                      <a:r>
                        <a:rPr lang="en-US" sz="3600" b="0" i="0" u="none" strike="noStrike" cap="none" spc="0" baseline="0" dirty="0">
                          <a:solidFill>
                            <a:schemeClr val="tx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Helvetica Light"/>
                        </a:rPr>
                        <a:t>&gt; |0.80|</a:t>
                      </a:r>
                      <a:endParaRPr 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Removes correlated variables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58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b="1" dirty="0"/>
                        <a:t>Variable Inflation 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Removes variables &gt;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Removes collinear variables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0911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057531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atter chart&#10;&#10;Description automatically generated with medium confidence">
            <a:extLst>
              <a:ext uri="{FF2B5EF4-FFF2-40B4-BE49-F238E27FC236}">
                <a16:creationId xmlns:a16="http://schemas.microsoft.com/office/drawing/2014/main" id="{D1EEB561-DD99-1A46-A2AC-691FAB6CE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706" y="1792678"/>
            <a:ext cx="8625009" cy="71768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42210E-9185-934C-98AD-75B2B9E33070}"/>
              </a:ext>
            </a:extLst>
          </p:cNvPr>
          <p:cNvSpPr txBox="1"/>
          <p:nvPr/>
        </p:nvSpPr>
        <p:spPr>
          <a:xfrm>
            <a:off x="13176847" y="9281676"/>
            <a:ext cx="405399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Rautsaw, R. et al. 2022. In prep.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DECA76-1DBA-EB4E-8CF3-3FFBA6BB5154}"/>
              </a:ext>
            </a:extLst>
          </p:cNvPr>
          <p:cNvSpPr txBox="1"/>
          <p:nvPr/>
        </p:nvSpPr>
        <p:spPr>
          <a:xfrm>
            <a:off x="3589413" y="138296"/>
            <a:ext cx="10161436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PCA vs VIF with permutation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2DBD92-487F-3C45-AB0F-EDAE46A046F6}"/>
              </a:ext>
            </a:extLst>
          </p:cNvPr>
          <p:cNvSpPr txBox="1"/>
          <p:nvPr/>
        </p:nvSpPr>
        <p:spPr>
          <a:xfrm>
            <a:off x="448308" y="1841516"/>
            <a:ext cx="6711910" cy="50270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200" b="1" dirty="0"/>
              <a:t>AUC was significantly higher in models generated using the VIF method </a:t>
            </a: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Based on 109 species in the subfamily </a:t>
            </a:r>
            <a:r>
              <a:rPr lang="en-US" sz="3200" dirty="0" err="1"/>
              <a:t>Crotalinae</a:t>
            </a:r>
            <a:r>
              <a:rPr lang="en-US" sz="3200" dirty="0"/>
              <a:t> (Viperidae)</a:t>
            </a:r>
          </a:p>
          <a:p>
            <a:pPr marL="571500" lvl="4" indent="-571500" algn="l">
              <a:buFont typeface="Arial" panose="020B0604020202020204" pitchFamily="34" charset="0"/>
              <a:buChar char="•"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PCA with 75% collinearity cutoff, each variable contribution had to be &gt;</a:t>
            </a:r>
            <a:r>
              <a:rPr kumimoji="0" 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5%.</a:t>
            </a:r>
          </a:p>
          <a:p>
            <a:pPr marL="571500" lvl="4" indent="-571500" algn="l">
              <a:buFont typeface="Arial" panose="020B0604020202020204" pitchFamily="34" charset="0"/>
              <a:buChar char="•"/>
            </a:pPr>
            <a:r>
              <a:rPr kumimoji="0" 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VIF 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&lt; 10, </a:t>
            </a:r>
            <a:r>
              <a:rPr lang="en-US" sz="3200" dirty="0"/>
              <a:t>p</a:t>
            </a: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ermutation importance &gt; 1%</a:t>
            </a:r>
          </a:p>
        </p:txBody>
      </p:sp>
    </p:spTree>
    <p:extLst>
      <p:ext uri="{BB962C8B-B14F-4D97-AF65-F5344CB8AC3E}">
        <p14:creationId xmlns:p14="http://schemas.microsoft.com/office/powerpoint/2010/main" val="172344583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ayer Process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Layer Processing</a:t>
            </a:r>
          </a:p>
        </p:txBody>
      </p:sp>
      <p:sp>
        <p:nvSpPr>
          <p:cNvPr id="219" name="Need layers in ASCII format…"/>
          <p:cNvSpPr txBox="1">
            <a:spLocks noGrp="1"/>
          </p:cNvSpPr>
          <p:nvPr>
            <p:ph type="body" sz="half" idx="1"/>
          </p:nvPr>
        </p:nvSpPr>
        <p:spPr>
          <a:xfrm>
            <a:off x="496719" y="2235199"/>
            <a:ext cx="9042677" cy="7010401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</a:pPr>
            <a:r>
              <a:rPr sz="4000" dirty="0"/>
              <a:t>Need layers in ASCII format</a:t>
            </a:r>
          </a:p>
          <a:p>
            <a:pPr>
              <a:spcBef>
                <a:spcPts val="0"/>
              </a:spcBef>
            </a:pPr>
            <a:r>
              <a:rPr sz="4000" dirty="0"/>
              <a:t>Clip layers to fit your desired range</a:t>
            </a:r>
            <a:endParaRPr lang="en-US" sz="4000" dirty="0"/>
          </a:p>
          <a:p>
            <a:pPr lvl="1">
              <a:spcBef>
                <a:spcPts val="0"/>
              </a:spcBef>
            </a:pPr>
            <a:r>
              <a:rPr lang="en-US" sz="4000" dirty="0"/>
              <a:t>Dynamic alpha hull </a:t>
            </a:r>
          </a:p>
          <a:p>
            <a:pPr lvl="2">
              <a:spcBef>
                <a:spcPts val="0"/>
              </a:spcBef>
            </a:pPr>
            <a:r>
              <a:rPr lang="en-US" sz="4000" dirty="0"/>
              <a:t>+ 80</a:t>
            </a:r>
            <a:r>
              <a:rPr lang="en-US" sz="4000" baseline="30000" dirty="0"/>
              <a:t>th</a:t>
            </a:r>
            <a:r>
              <a:rPr lang="en-US" sz="4000" dirty="0"/>
              <a:t> quartile buffer</a:t>
            </a:r>
            <a:endParaRPr sz="4000" dirty="0"/>
          </a:p>
          <a:p>
            <a:pPr>
              <a:spcBef>
                <a:spcPts val="0"/>
              </a:spcBef>
            </a:pPr>
            <a:r>
              <a:rPr lang="en-US" sz="4000" dirty="0"/>
              <a:t>Remove layers with collinearity based on variable inflation factor and permutation importance. </a:t>
            </a:r>
            <a:endParaRPr sz="4000" dirty="0"/>
          </a:p>
          <a:p>
            <a:pPr>
              <a:spcBef>
                <a:spcPts val="0"/>
              </a:spcBef>
            </a:pPr>
            <a:r>
              <a:rPr lang="en-US" sz="4000" dirty="0"/>
              <a:t>Define shared projection layers and training layers.</a:t>
            </a:r>
            <a:endParaRPr sz="4000" dirty="0"/>
          </a:p>
        </p:txBody>
      </p:sp>
      <p:sp>
        <p:nvSpPr>
          <p:cNvPr id="220" name="ClimateProcessing.R"/>
          <p:cNvSpPr txBox="1"/>
          <p:nvPr/>
        </p:nvSpPr>
        <p:spPr>
          <a:xfrm>
            <a:off x="9966209" y="3558513"/>
            <a:ext cx="6128819" cy="875457"/>
          </a:xfrm>
          <a:prstGeom prst="rect">
            <a:avLst/>
          </a:prstGeom>
          <a:solidFill>
            <a:srgbClr val="DCDEE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lang="en-US" sz="4800" dirty="0"/>
              <a:t>03_</a:t>
            </a:r>
            <a:r>
              <a:rPr sz="4800" dirty="0"/>
              <a:t>ClimateProcessing.R</a:t>
            </a:r>
          </a:p>
        </p:txBody>
      </p:sp>
    </p:spTree>
    <p:extLst>
      <p:ext uri="{BB962C8B-B14F-4D97-AF65-F5344CB8AC3E}">
        <p14:creationId xmlns:p14="http://schemas.microsoft.com/office/powerpoint/2010/main" val="322328967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F9216-0118-4047-9875-D26D6DC59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Packages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EF08D6B-7811-AD43-8F83-EE4EDC9B0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23" y="2321559"/>
            <a:ext cx="15242217" cy="644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281748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F9216-0118-4047-9875-D26D6DC59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F2BA0D-BD50-7D49-8565-4326EEC61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07" y="3073400"/>
            <a:ext cx="15243048" cy="16273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7ECF74-FE80-974E-9EEC-270A0F1C27F1}"/>
              </a:ext>
            </a:extLst>
          </p:cNvPr>
          <p:cNvSpPr txBox="1"/>
          <p:nvPr/>
        </p:nvSpPr>
        <p:spPr>
          <a:xfrm>
            <a:off x="985992" y="5995234"/>
            <a:ext cx="15130745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These functions are </a:t>
            </a:r>
            <a:r>
              <a:rPr lang="en-US" sz="4000" dirty="0"/>
              <a:t>modified from </a:t>
            </a:r>
            <a:r>
              <a:rPr lang="en-US" sz="4000" dirty="0" err="1"/>
              <a:t>mbelitz</a:t>
            </a:r>
            <a:r>
              <a:rPr lang="en-US" sz="4000" dirty="0"/>
              <a:t>/</a:t>
            </a:r>
            <a:r>
              <a:rPr lang="en-US" sz="4000" dirty="0" err="1"/>
              <a:t>Odo_SDM_Rproj</a:t>
            </a:r>
            <a:r>
              <a:rPr lang="en-US" sz="4000" dirty="0"/>
              <a:t> (GitHub)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9953663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F9216-0118-4047-9875-D26D6DC59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</a:t>
            </a:r>
            <a:r>
              <a:rPr lang="en-US" dirty="0" err="1"/>
              <a:t>bioclim</a:t>
            </a:r>
            <a:r>
              <a:rPr lang="en-US" dirty="0"/>
              <a:t> layers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F3C504D-9CE5-914F-B239-C9B3CB5D9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11" y="2312368"/>
            <a:ext cx="15179040" cy="632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6657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61F76-BACC-EC49-8E21-0A8997732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occurrence records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234A1D0-6B79-4643-A095-E6A766968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077" y="2708006"/>
            <a:ext cx="15179040" cy="317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10191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61F76-BACC-EC49-8E21-0A8997732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extent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68344AF-039C-3D49-BDF2-F6E4AF2CB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77" y="2394488"/>
            <a:ext cx="15179040" cy="32878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071040-F18C-0F4F-9FB9-3990E2199A4E}"/>
              </a:ext>
            </a:extLst>
          </p:cNvPr>
          <p:cNvSpPr txBox="1"/>
          <p:nvPr/>
        </p:nvSpPr>
        <p:spPr>
          <a:xfrm>
            <a:off x="938388" y="6025414"/>
            <a:ext cx="13939984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4000" dirty="0"/>
              <a:t>Make into spatial point data frame by defining coordinates, datum, and projection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7517839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What data are we using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72516">
              <a:defRPr sz="7840"/>
            </a:lvl1pPr>
          </a:lstStyle>
          <a:p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What data are we using?</a:t>
            </a:r>
          </a:p>
        </p:txBody>
      </p:sp>
      <p:sp>
        <p:nvSpPr>
          <p:cNvPr id="146" name="1. Georeferenced occurrence records"/>
          <p:cNvSpPr txBox="1">
            <a:spLocks noGrp="1"/>
          </p:cNvSpPr>
          <p:nvPr>
            <p:ph type="body" idx="1"/>
          </p:nvPr>
        </p:nvSpPr>
        <p:spPr>
          <a:xfrm>
            <a:off x="1552269" y="8444754"/>
            <a:ext cx="14235725" cy="1171654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4500"/>
            </a:lvl1pPr>
          </a:lstStyle>
          <a:p>
            <a:pPr algn="ctr"/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1. Georeferenced occurrence records</a:t>
            </a:r>
          </a:p>
        </p:txBody>
      </p:sp>
      <p:pic>
        <p:nvPicPr>
          <p:cNvPr id="147" name="Screen Shot 2016-10-04 at 12.39.00 PM.png" descr="Screen Shot 2016-10-04 at 12.39.0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99" y="2118493"/>
            <a:ext cx="15593664" cy="626170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61F76-BACC-EC49-8E21-0A8997732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extent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205D92E8-C166-B846-A9E0-840993982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254" y="2432911"/>
            <a:ext cx="15179040" cy="321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33760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61F76-BACC-EC49-8E21-0A8997732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extent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9459C6-C914-BE4D-BA69-3A711A87C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621" y="0"/>
            <a:ext cx="15179040" cy="988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359410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61F76-BACC-EC49-8E21-0A8997732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extent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5AD5812-7778-D648-8319-226853CAC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11" y="2037166"/>
            <a:ext cx="15179040" cy="728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2975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61F76-BACC-EC49-8E21-0A8997732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extent</a:t>
            </a:r>
          </a:p>
        </p:txBody>
      </p:sp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AC29A6C-BD00-8447-BAB1-4279839287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11" y="0"/>
            <a:ext cx="15179040" cy="1008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57867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81A9B03-3B42-6E4B-A05A-BED0043BB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11" y="2227128"/>
            <a:ext cx="15179040" cy="631597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AF69397-B5E5-C146-99D1-60EA9A76A645}"/>
              </a:ext>
            </a:extLst>
          </p:cNvPr>
          <p:cNvSpPr txBox="1">
            <a:spLocks/>
          </p:cNvSpPr>
          <p:nvPr/>
        </p:nvSpPr>
        <p:spPr>
          <a:xfrm>
            <a:off x="1270039" y="444500"/>
            <a:ext cx="14800185" cy="2159000"/>
          </a:xfrm>
          <a:prstGeom prst="rect">
            <a:avLst/>
          </a:prstGeom>
        </p:spPr>
        <p:txBody>
          <a:bodyPr/>
          <a:lstStyle>
            <a:lvl1pPr marL="0" marR="0" indent="0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304815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609630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914446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1219261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524076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828891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2133707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2438522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dirty="0"/>
              <a:t>Mask and Crop Layers</a:t>
            </a:r>
          </a:p>
        </p:txBody>
      </p:sp>
    </p:spTree>
    <p:extLst>
      <p:ext uri="{BB962C8B-B14F-4D97-AF65-F5344CB8AC3E}">
        <p14:creationId xmlns:p14="http://schemas.microsoft.com/office/powerpoint/2010/main" val="841988248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E8CA0-08A0-004A-B8B8-FF73F4E3BB82}"/>
              </a:ext>
            </a:extLst>
          </p:cNvPr>
          <p:cNvSpPr txBox="1">
            <a:spLocks/>
          </p:cNvSpPr>
          <p:nvPr/>
        </p:nvSpPr>
        <p:spPr>
          <a:xfrm>
            <a:off x="1270039" y="444500"/>
            <a:ext cx="14800185" cy="2159000"/>
          </a:xfrm>
          <a:prstGeom prst="rect">
            <a:avLst/>
          </a:prstGeom>
        </p:spPr>
        <p:txBody>
          <a:bodyPr/>
          <a:lstStyle>
            <a:lvl1pPr marL="0" marR="0" indent="0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304815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609630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914446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1219261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524076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828891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2133707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2438522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dirty="0"/>
              <a:t>Select layers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8E7AB97-DB09-244A-8C0F-119997C3D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11" y="1994976"/>
            <a:ext cx="15179040" cy="647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332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04B30-C032-7948-92C4-BC6C9EF3D256}"/>
              </a:ext>
            </a:extLst>
          </p:cNvPr>
          <p:cNvSpPr txBox="1">
            <a:spLocks/>
          </p:cNvSpPr>
          <p:nvPr/>
        </p:nvSpPr>
        <p:spPr>
          <a:xfrm>
            <a:off x="1270039" y="444500"/>
            <a:ext cx="14800185" cy="2159000"/>
          </a:xfrm>
          <a:prstGeom prst="rect">
            <a:avLst/>
          </a:prstGeom>
        </p:spPr>
        <p:txBody>
          <a:bodyPr/>
          <a:lstStyle>
            <a:lvl1pPr marL="0" marR="0" indent="0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304815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609630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914446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1219261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524076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828891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2133707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2438522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dirty="0"/>
              <a:t>Select layers</a:t>
            </a:r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6A5B283B-04C7-3446-9BE1-53126A9A5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11" y="2241981"/>
            <a:ext cx="15179040" cy="270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22015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E45FD-772B-154D-942C-054232579456}"/>
              </a:ext>
            </a:extLst>
          </p:cNvPr>
          <p:cNvSpPr txBox="1">
            <a:spLocks/>
          </p:cNvSpPr>
          <p:nvPr/>
        </p:nvSpPr>
        <p:spPr>
          <a:xfrm>
            <a:off x="1270039" y="444500"/>
            <a:ext cx="14800185" cy="2159000"/>
          </a:xfrm>
          <a:prstGeom prst="rect">
            <a:avLst/>
          </a:prstGeom>
        </p:spPr>
        <p:txBody>
          <a:bodyPr/>
          <a:lstStyle>
            <a:lvl1pPr marL="0" marR="0" indent="0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304815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609630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914446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1219261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524076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828891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2133707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2438522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dirty="0"/>
              <a:t>Select layers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1E76185-F00F-304B-8F05-2344D2A56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11" y="2128326"/>
            <a:ext cx="15179040" cy="56487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E9DCE36-6D2A-4243-831D-AFB98687F279}"/>
              </a:ext>
            </a:extLst>
          </p:cNvPr>
          <p:cNvSpPr txBox="1"/>
          <p:nvPr/>
        </p:nvSpPr>
        <p:spPr>
          <a:xfrm>
            <a:off x="1504992" y="7994294"/>
            <a:ext cx="484748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71500" marR="0" indent="-571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dirty="0"/>
              <a:t>This may take a while!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8701445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7E60F-847A-6D46-ADCC-A81B53E7ABF1}"/>
              </a:ext>
            </a:extLst>
          </p:cNvPr>
          <p:cNvSpPr txBox="1">
            <a:spLocks/>
          </p:cNvSpPr>
          <p:nvPr/>
        </p:nvSpPr>
        <p:spPr>
          <a:xfrm>
            <a:off x="1270039" y="444500"/>
            <a:ext cx="14800185" cy="2159000"/>
          </a:xfrm>
          <a:prstGeom prst="rect">
            <a:avLst/>
          </a:prstGeom>
        </p:spPr>
        <p:txBody>
          <a:bodyPr/>
          <a:lstStyle>
            <a:lvl1pPr marL="0" marR="0" indent="0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304815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609630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914446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1219261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524076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828891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2133707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2438522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dirty="0"/>
              <a:t>Select layers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AB4AAA9-86E9-574D-9CE3-1D6147886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11" y="2380496"/>
            <a:ext cx="15179040" cy="353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4948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8284E3E-8237-5B4E-9075-DC70D52FE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899" y="2208401"/>
            <a:ext cx="15179040" cy="639283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6F0FAF9-532E-5D44-A00F-1AA76DA84CEE}"/>
              </a:ext>
            </a:extLst>
          </p:cNvPr>
          <p:cNvSpPr txBox="1">
            <a:spLocks/>
          </p:cNvSpPr>
          <p:nvPr/>
        </p:nvSpPr>
        <p:spPr>
          <a:xfrm>
            <a:off x="1270039" y="444500"/>
            <a:ext cx="14800185" cy="2159000"/>
          </a:xfrm>
          <a:prstGeom prst="rect">
            <a:avLst/>
          </a:prstGeom>
        </p:spPr>
        <p:txBody>
          <a:bodyPr/>
          <a:lstStyle>
            <a:lvl1pPr marL="0" marR="0" indent="0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304815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609630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914446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1219261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524076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828891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2133707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2438522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dirty="0"/>
              <a:t>Select layers</a:t>
            </a:r>
          </a:p>
        </p:txBody>
      </p:sp>
    </p:spTree>
    <p:extLst>
      <p:ext uri="{BB962C8B-B14F-4D97-AF65-F5344CB8AC3E}">
        <p14:creationId xmlns:p14="http://schemas.microsoft.com/office/powerpoint/2010/main" val="134378791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What data are we using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572516">
              <a:defRPr sz="7840"/>
            </a:lvl1pPr>
          </a:lstStyle>
          <a:p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What data are we using?</a:t>
            </a:r>
          </a:p>
        </p:txBody>
      </p:sp>
      <p:sp>
        <p:nvSpPr>
          <p:cNvPr id="150" name="2. Gridded abiotic data layers"/>
          <p:cNvSpPr txBox="1">
            <a:spLocks noGrp="1"/>
          </p:cNvSpPr>
          <p:nvPr>
            <p:ph type="body" idx="1"/>
          </p:nvPr>
        </p:nvSpPr>
        <p:spPr>
          <a:xfrm>
            <a:off x="1552269" y="8426824"/>
            <a:ext cx="14235724" cy="84268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4500"/>
            </a:lvl1pPr>
          </a:lstStyle>
          <a:p>
            <a:pPr algn="ctr"/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2. Gridded abiotic data layers</a:t>
            </a:r>
          </a:p>
        </p:txBody>
      </p:sp>
      <p:pic>
        <p:nvPicPr>
          <p:cNvPr id="151" name="Screen Shot 2016-10-04 at 12.47.13 PM.png" descr="Screen Shot 2016-10-04 at 12.47.13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57" y="2510999"/>
            <a:ext cx="15782348" cy="542518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DFE85-22C5-AD49-8237-C95EEB579795}"/>
              </a:ext>
            </a:extLst>
          </p:cNvPr>
          <p:cNvSpPr txBox="1">
            <a:spLocks/>
          </p:cNvSpPr>
          <p:nvPr/>
        </p:nvSpPr>
        <p:spPr>
          <a:xfrm>
            <a:off x="1270039" y="444500"/>
            <a:ext cx="14800185" cy="2159000"/>
          </a:xfrm>
          <a:prstGeom prst="rect">
            <a:avLst/>
          </a:prstGeom>
        </p:spPr>
        <p:txBody>
          <a:bodyPr/>
          <a:lstStyle>
            <a:lvl1pPr marL="0" marR="0" indent="0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304815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609630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914446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1219261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524076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828891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2133707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2438522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dirty="0"/>
              <a:t>Select layers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A611E79-6E34-DE46-87D5-6265DBC2C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08" y="2415045"/>
            <a:ext cx="15179040" cy="343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590687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08758D5-58BB-C542-A657-8946DE30B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491" y="1595142"/>
            <a:ext cx="15179040" cy="768518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96206FA-3279-214E-91AE-E55FE339B736}"/>
              </a:ext>
            </a:extLst>
          </p:cNvPr>
          <p:cNvSpPr txBox="1">
            <a:spLocks/>
          </p:cNvSpPr>
          <p:nvPr/>
        </p:nvSpPr>
        <p:spPr>
          <a:xfrm>
            <a:off x="1270039" y="444500"/>
            <a:ext cx="14800185" cy="2159000"/>
          </a:xfrm>
          <a:prstGeom prst="rect">
            <a:avLst/>
          </a:prstGeom>
        </p:spPr>
        <p:txBody>
          <a:bodyPr/>
          <a:lstStyle>
            <a:lvl1pPr marL="0" marR="0" indent="0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304815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609630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914446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1219261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524076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828891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2133707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2438522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sz="8000" dirty="0"/>
              <a:t>Create Species Training Layers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01C83C-F6D9-6B41-BF4C-1811E48540B3}"/>
              </a:ext>
            </a:extLst>
          </p:cNvPr>
          <p:cNvSpPr txBox="1"/>
          <p:nvPr/>
        </p:nvSpPr>
        <p:spPr>
          <a:xfrm>
            <a:off x="5417638" y="0"/>
            <a:ext cx="650498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Warning: Takes &gt; 1.30 mins to run</a:t>
            </a:r>
          </a:p>
        </p:txBody>
      </p:sp>
    </p:spTree>
    <p:extLst>
      <p:ext uri="{BB962C8B-B14F-4D97-AF65-F5344CB8AC3E}">
        <p14:creationId xmlns:p14="http://schemas.microsoft.com/office/powerpoint/2010/main" val="3436791618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4FFBC97-D58D-3640-9D29-596233C68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11" y="1851186"/>
            <a:ext cx="15179040" cy="692377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1D86269-2EAA-5E4F-9E16-B03CBA7EB185}"/>
              </a:ext>
            </a:extLst>
          </p:cNvPr>
          <p:cNvSpPr txBox="1">
            <a:spLocks/>
          </p:cNvSpPr>
          <p:nvPr/>
        </p:nvSpPr>
        <p:spPr>
          <a:xfrm>
            <a:off x="1270039" y="444500"/>
            <a:ext cx="14800185" cy="2159000"/>
          </a:xfrm>
          <a:prstGeom prst="rect">
            <a:avLst/>
          </a:prstGeom>
        </p:spPr>
        <p:txBody>
          <a:bodyPr/>
          <a:lstStyle>
            <a:lvl1pPr marL="0" marR="0" indent="0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304815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609630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914446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1219261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524076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828891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2133707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2438522" algn="ctr" defTabSz="778972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0667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/>
            <a:r>
              <a:rPr lang="en-US" sz="8000" dirty="0"/>
              <a:t>Create Species Training Layers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37C761-57B6-2D46-AA9D-4FAEB13447BB}"/>
              </a:ext>
            </a:extLst>
          </p:cNvPr>
          <p:cNvSpPr txBox="1"/>
          <p:nvPr/>
        </p:nvSpPr>
        <p:spPr>
          <a:xfrm>
            <a:off x="5417638" y="0"/>
            <a:ext cx="650498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Warning: Takes &gt; 1.30 mins to run</a:t>
            </a:r>
          </a:p>
        </p:txBody>
      </p:sp>
    </p:spTree>
    <p:extLst>
      <p:ext uri="{BB962C8B-B14F-4D97-AF65-F5344CB8AC3E}">
        <p14:creationId xmlns:p14="http://schemas.microsoft.com/office/powerpoint/2010/main" val="311130998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Abiotic data lay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Abiotic data layers</a:t>
            </a:r>
          </a:p>
        </p:txBody>
      </p:sp>
      <p:sp>
        <p:nvSpPr>
          <p:cNvPr id="177" name="What kinds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What kinds?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Temperature, precipitation, soil,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vegetation,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land use</a:t>
            </a:r>
          </a:p>
          <a:p>
            <a:pPr>
              <a:lnSpc>
                <a:spcPct val="120000"/>
              </a:lnSpc>
              <a:spcBef>
                <a:spcPts val="0"/>
              </a:spcBef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Where?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Local, USA, North America, Global</a:t>
            </a:r>
          </a:p>
          <a:p>
            <a:pPr>
              <a:lnSpc>
                <a:spcPct val="120000"/>
              </a:lnSpc>
              <a:spcBef>
                <a:spcPts val="0"/>
              </a:spcBef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When?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Past, current, future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Data layer sour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Data layer sources</a:t>
            </a:r>
          </a:p>
        </p:txBody>
      </p:sp>
      <p:sp>
        <p:nvSpPr>
          <p:cNvPr id="180" name="WorldClim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defTabSz="599807">
              <a:spcBef>
                <a:spcPts val="0"/>
              </a:spcBef>
              <a:defRPr sz="2772"/>
            </a:pPr>
            <a:r>
              <a:rPr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WorldClim</a:t>
            </a:r>
            <a:endParaRPr sz="4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defTabSz="599807">
              <a:spcBef>
                <a:spcPts val="0"/>
              </a:spcBef>
              <a:defRPr sz="2772"/>
            </a:pPr>
            <a:r>
              <a:rPr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PRISM</a:t>
            </a:r>
          </a:p>
          <a:p>
            <a:pPr defTabSz="599807">
              <a:spcBef>
                <a:spcPts val="0"/>
              </a:spcBef>
              <a:defRPr sz="2772"/>
            </a:pPr>
            <a:r>
              <a:rPr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Unified North American Soil Map</a:t>
            </a:r>
          </a:p>
          <a:p>
            <a:pPr defTabSz="599807">
              <a:spcBef>
                <a:spcPts val="0"/>
              </a:spcBef>
              <a:defRPr sz="2772"/>
            </a:pPr>
            <a:r>
              <a:rPr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USGS</a:t>
            </a:r>
          </a:p>
          <a:p>
            <a:pPr defTabSz="599807">
              <a:spcBef>
                <a:spcPts val="0"/>
              </a:spcBef>
              <a:defRPr sz="2772"/>
            </a:pPr>
            <a:r>
              <a:rPr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EPA</a:t>
            </a:r>
          </a:p>
          <a:p>
            <a:pPr defTabSz="599807">
              <a:spcBef>
                <a:spcPts val="0"/>
              </a:spcBef>
              <a:defRPr sz="2772"/>
            </a:pPr>
            <a:r>
              <a:rPr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NOAA</a:t>
            </a:r>
          </a:p>
          <a:p>
            <a:pPr defTabSz="599807">
              <a:spcBef>
                <a:spcPts val="0"/>
              </a:spcBef>
              <a:defRPr sz="2772"/>
            </a:pPr>
            <a:r>
              <a:rPr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PMIP</a:t>
            </a:r>
          </a:p>
          <a:p>
            <a:pPr defTabSz="599807">
              <a:spcBef>
                <a:spcPts val="0"/>
              </a:spcBef>
              <a:defRPr sz="2772"/>
            </a:pPr>
            <a:r>
              <a:rPr sz="4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AquaMaps</a:t>
            </a:r>
            <a:endParaRPr sz="4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81" name="Image" descr="Image"/>
          <p:cNvPicPr>
            <a:picLocks noChangeAspect="1"/>
          </p:cNvPicPr>
          <p:nvPr/>
        </p:nvPicPr>
        <p:blipFill>
          <a:blip r:embed="rId2"/>
          <a:srcRect b="72461"/>
          <a:stretch>
            <a:fillRect/>
          </a:stretch>
        </p:blipFill>
        <p:spPr>
          <a:xfrm>
            <a:off x="8120949" y="2479807"/>
            <a:ext cx="8922956" cy="151646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8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4403" y="5246519"/>
            <a:ext cx="8419502" cy="2034815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83" name="Image" descr="Image"/>
          <p:cNvPicPr>
            <a:picLocks noChangeAspect="1"/>
          </p:cNvPicPr>
          <p:nvPr/>
        </p:nvPicPr>
        <p:blipFill>
          <a:blip r:embed="rId4"/>
          <a:srcRect b="59984"/>
          <a:stretch>
            <a:fillRect/>
          </a:stretch>
        </p:blipFill>
        <p:spPr>
          <a:xfrm>
            <a:off x="6711237" y="7834806"/>
            <a:ext cx="10332668" cy="163577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84" name="Star"/>
          <p:cNvSpPr/>
          <p:nvPr/>
        </p:nvSpPr>
        <p:spPr>
          <a:xfrm>
            <a:off x="965453" y="2928314"/>
            <a:ext cx="947096" cy="911257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3">
              <a:satOff val="18648"/>
              <a:lumOff val="5971"/>
            </a:schemeClr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67735" tIns="67735" rIns="67735" bIns="67735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320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WorldCli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WorldClim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7" name="Global climate data…"/>
          <p:cNvSpPr txBox="1">
            <a:spLocks noGrp="1"/>
          </p:cNvSpPr>
          <p:nvPr>
            <p:ph type="body" sz="half" idx="1"/>
          </p:nvPr>
        </p:nvSpPr>
        <p:spPr>
          <a:xfrm>
            <a:off x="333032" y="1704539"/>
            <a:ext cx="8561915" cy="838225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91180" indent="-391180" defTabSz="514122">
              <a:spcBef>
                <a:spcPts val="0"/>
              </a:spcBef>
              <a:defRPr sz="2376"/>
            </a:pPr>
            <a:r>
              <a:rPr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Global climate data</a:t>
            </a:r>
          </a:p>
          <a:p>
            <a:pPr marL="391180" indent="-391180" defTabSz="514122">
              <a:spcBef>
                <a:spcPts val="0"/>
              </a:spcBef>
              <a:defRPr sz="2376"/>
            </a:pPr>
            <a:r>
              <a:rPr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Multiple resolutions</a:t>
            </a:r>
          </a:p>
          <a:p>
            <a:pPr marL="391180" indent="-391180" defTabSz="514122">
              <a:spcBef>
                <a:spcPts val="0"/>
              </a:spcBef>
              <a:defRPr sz="2376"/>
            </a:pPr>
            <a:r>
              <a:rPr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19 Bioclimatic variables derived from monthly temperature and rainfall values</a:t>
            </a:r>
          </a:p>
          <a:p>
            <a:pPr marL="391180" indent="-391180" defTabSz="514122">
              <a:spcBef>
                <a:spcPts val="0"/>
              </a:spcBef>
              <a:defRPr sz="2376"/>
            </a:pPr>
            <a:r>
              <a:rPr sz="3200" dirty="0">
                <a:latin typeface="Calibri Light" panose="020F0302020204030204" pitchFamily="34" charset="0"/>
                <a:ea typeface="Helvetica"/>
                <a:cs typeface="Calibri Light" panose="020F0302020204030204" pitchFamily="34" charset="0"/>
                <a:sym typeface="Helvetica"/>
              </a:rPr>
              <a:t>Current conditions:</a:t>
            </a:r>
            <a:r>
              <a:rPr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endParaRPr lang="en-US" sz="3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983877" lvl="1" indent="-391180" defTabSz="514122">
              <a:spcBef>
                <a:spcPts val="0"/>
              </a:spcBef>
              <a:defRPr sz="2376"/>
            </a:pPr>
            <a:r>
              <a:rPr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averaged over past 50 years</a:t>
            </a:r>
          </a:p>
          <a:p>
            <a:pPr marL="391180" indent="-391180" defTabSz="514122">
              <a:spcBef>
                <a:spcPts val="0"/>
              </a:spcBef>
              <a:defRPr sz="2376"/>
            </a:pPr>
            <a:r>
              <a:rPr sz="3200" dirty="0">
                <a:latin typeface="Calibri Light" panose="020F0302020204030204" pitchFamily="34" charset="0"/>
                <a:ea typeface="Helvetica"/>
                <a:cs typeface="Calibri Light" panose="020F0302020204030204" pitchFamily="34" charset="0"/>
                <a:sym typeface="Helvetica"/>
              </a:rPr>
              <a:t>Future conditions:</a:t>
            </a:r>
            <a:endParaRPr lang="en-US" sz="3200" dirty="0">
              <a:latin typeface="Calibri Light" panose="020F0302020204030204" pitchFamily="34" charset="0"/>
              <a:ea typeface="Helvetica"/>
              <a:cs typeface="Calibri Light" panose="020F0302020204030204" pitchFamily="34" charset="0"/>
              <a:sym typeface="Helvetica"/>
            </a:endParaRPr>
          </a:p>
          <a:p>
            <a:pPr marL="983877" lvl="1" indent="-391180" defTabSz="514122">
              <a:spcBef>
                <a:spcPts val="0"/>
              </a:spcBef>
              <a:defRPr sz="2376"/>
            </a:pPr>
            <a:r>
              <a:rPr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 climate projections from a number of global climate models with different greenhouse gas concentration trajectories</a:t>
            </a:r>
          </a:p>
          <a:p>
            <a:pPr marL="391180" indent="-391180" defTabSz="514122">
              <a:spcBef>
                <a:spcPts val="0"/>
              </a:spcBef>
              <a:defRPr sz="2376"/>
            </a:pPr>
            <a:r>
              <a:rPr sz="3200" dirty="0">
                <a:latin typeface="Calibri Light" panose="020F0302020204030204" pitchFamily="34" charset="0"/>
                <a:ea typeface="Helvetica"/>
                <a:cs typeface="Calibri Light" panose="020F0302020204030204" pitchFamily="34" charset="0"/>
                <a:sym typeface="Helvetica"/>
              </a:rPr>
              <a:t>Past conditions</a:t>
            </a:r>
            <a:r>
              <a:rPr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:</a:t>
            </a:r>
            <a:endParaRPr lang="en-US" sz="3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983877" lvl="1" indent="-391180" defTabSz="514122">
              <a:spcBef>
                <a:spcPts val="0"/>
              </a:spcBef>
              <a:defRPr sz="2376"/>
            </a:pPr>
            <a:r>
              <a:rPr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Mid-Holocene, Last Glacial Maximum, Last Inter-Glacial</a:t>
            </a:r>
            <a:endParaRPr lang="en-US" sz="3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91180" indent="-391180" defTabSz="514122">
              <a:spcBef>
                <a:spcPts val="0"/>
              </a:spcBef>
              <a:defRPr sz="2376"/>
            </a:pPr>
            <a:r>
              <a:rPr lang="en-US" sz="3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WorldClim</a:t>
            </a:r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 2 now available, has same 19 + new variable layers</a:t>
            </a:r>
            <a:endParaRPr sz="3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8" name="www.worldclim.org"/>
          <p:cNvSpPr txBox="1"/>
          <p:nvPr/>
        </p:nvSpPr>
        <p:spPr>
          <a:xfrm>
            <a:off x="6176392" y="1730305"/>
            <a:ext cx="4987480" cy="875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u="sng">
                <a:hlinkClick r:id="rId2"/>
              </a:defRPr>
            </a:lvl1pPr>
          </a:lstStyle>
          <a:p>
            <a:pPr>
              <a:defRPr u="none"/>
            </a:pPr>
            <a:r>
              <a:rPr sz="4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www.worldclim.org</a:t>
            </a:r>
            <a:endParaRPr sz="4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8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6439" y="4947107"/>
            <a:ext cx="7683257" cy="4685572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90" name="Image" descr="Image"/>
          <p:cNvPicPr>
            <a:picLocks noChangeAspect="1"/>
          </p:cNvPicPr>
          <p:nvPr/>
        </p:nvPicPr>
        <p:blipFill>
          <a:blip r:embed="rId4"/>
          <a:srcRect t="47230"/>
          <a:stretch>
            <a:fillRect/>
          </a:stretch>
        </p:blipFill>
        <p:spPr>
          <a:xfrm>
            <a:off x="9344247" y="2827669"/>
            <a:ext cx="7627498" cy="1981424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RIS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Calibri Light" panose="020F0302020204030204" pitchFamily="34" charset="0"/>
                <a:cs typeface="Calibri Light" panose="020F0302020204030204" pitchFamily="34" charset="0"/>
              </a:rPr>
              <a:t>PRISM</a:t>
            </a:r>
          </a:p>
        </p:txBody>
      </p:sp>
      <p:sp>
        <p:nvSpPr>
          <p:cNvPr id="193" name="Climate data for the US…"/>
          <p:cNvSpPr txBox="1">
            <a:spLocks noGrp="1"/>
          </p:cNvSpPr>
          <p:nvPr>
            <p:ph type="body" sz="half" idx="1"/>
          </p:nvPr>
        </p:nvSpPr>
        <p:spPr>
          <a:xfrm>
            <a:off x="575751" y="1125975"/>
            <a:ext cx="8974941" cy="8382256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</a:pP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Climate data for the US</a:t>
            </a:r>
          </a:p>
          <a:p>
            <a:pPr>
              <a:spcBef>
                <a:spcPts val="0"/>
              </a:spcBef>
            </a:pP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More precise than </a:t>
            </a:r>
            <a:r>
              <a:rPr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WorldClim</a:t>
            </a:r>
            <a:endParaRPr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lvl="3">
              <a:spcBef>
                <a:spcPts val="0"/>
              </a:spcBef>
            </a:pP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Larger files, more work</a:t>
            </a:r>
          </a:p>
          <a:p>
            <a:pPr>
              <a:spcBef>
                <a:spcPts val="0"/>
              </a:spcBef>
            </a:pP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Data available from 1895 to present</a:t>
            </a:r>
          </a:p>
          <a:p>
            <a:pPr>
              <a:spcBef>
                <a:spcPts val="0"/>
              </a:spcBef>
            </a:pP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Lots of data and tools to explore</a:t>
            </a:r>
          </a:p>
        </p:txBody>
      </p:sp>
      <p:sp>
        <p:nvSpPr>
          <p:cNvPr id="194" name="www.prism.oregonstate.edu"/>
          <p:cNvSpPr txBox="1"/>
          <p:nvPr/>
        </p:nvSpPr>
        <p:spPr>
          <a:xfrm>
            <a:off x="5042165" y="1718345"/>
            <a:ext cx="7222066" cy="875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u="sng">
                <a:hlinkClick r:id="rId2"/>
              </a:defRPr>
            </a:lvl1pPr>
          </a:lstStyle>
          <a:p>
            <a:pPr>
              <a:defRPr u="none"/>
            </a:pPr>
            <a:r>
              <a:rPr sz="4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www.prism.oregonstate.edu</a:t>
            </a:r>
            <a:endParaRPr sz="4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95" name="Image" descr="Image"/>
          <p:cNvPicPr>
            <a:picLocks noChangeAspect="1"/>
          </p:cNvPicPr>
          <p:nvPr/>
        </p:nvPicPr>
        <p:blipFill rotWithShape="1">
          <a:blip r:embed="rId3"/>
          <a:srcRect r="64801" b="22924"/>
          <a:stretch/>
        </p:blipFill>
        <p:spPr>
          <a:xfrm>
            <a:off x="9615604" y="3043183"/>
            <a:ext cx="5759863" cy="370529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695BDC6-8ED5-624B-8A7C-D040ED8064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088" y="7704667"/>
            <a:ext cx="9125175" cy="171661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oil Sour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Soil Sources</a:t>
            </a:r>
          </a:p>
        </p:txBody>
      </p:sp>
      <p:sp>
        <p:nvSpPr>
          <p:cNvPr id="198" name="UNASM: http://daac.ornl.gov/cgi-bin/dsviewer.pl?ds_id=1242…"/>
          <p:cNvSpPr txBox="1">
            <a:spLocks noGrp="1"/>
          </p:cNvSpPr>
          <p:nvPr>
            <p:ph type="body" sz="half" idx="1"/>
          </p:nvPr>
        </p:nvSpPr>
        <p:spPr>
          <a:xfrm>
            <a:off x="276586" y="2607733"/>
            <a:ext cx="6693547" cy="8274940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391180" indent="-391180" defTabSz="514122">
              <a:spcBef>
                <a:spcPts val="0"/>
              </a:spcBef>
              <a:defRPr sz="2376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3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SoilGrids2.0</a:t>
            </a:r>
            <a:r>
              <a:rPr sz="3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: </a:t>
            </a:r>
            <a:r>
              <a:rPr lang="en-US" sz="3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https://</a:t>
            </a:r>
            <a:r>
              <a:rPr lang="en-US" sz="32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soilgrids.org</a:t>
            </a:r>
            <a:endParaRPr lang="en-US" sz="32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173539" lvl="2" indent="-391180" defTabSz="514122">
              <a:spcBef>
                <a:spcPts val="0"/>
              </a:spcBef>
              <a:defRPr sz="2376"/>
            </a:pPr>
            <a:r>
              <a:rPr lang="en-US" sz="3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Entire globe</a:t>
            </a:r>
          </a:p>
          <a:p>
            <a:pPr marL="1173539" lvl="2" indent="-391180" defTabSz="514122">
              <a:spcBef>
                <a:spcPts val="0"/>
              </a:spcBef>
              <a:defRPr sz="2376"/>
            </a:pPr>
            <a:r>
              <a:rPr sz="3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Eight characteristics of topsoil and subsoil</a:t>
            </a:r>
          </a:p>
          <a:p>
            <a:pPr marL="1173539" lvl="2" indent="-391180" defTabSz="514122">
              <a:spcBef>
                <a:spcPts val="0"/>
              </a:spcBef>
              <a:defRPr sz="2376"/>
            </a:pPr>
            <a:r>
              <a:rPr lang="en-US" sz="32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2.5 arc second resolution</a:t>
            </a:r>
            <a:endParaRPr sz="32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046779-A4E7-9C4A-B0BA-49A2DD1A6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2379483"/>
            <a:ext cx="7224382" cy="2497317"/>
          </a:xfrm>
          <a:prstGeom prst="rect">
            <a:avLst/>
          </a:prstGeom>
        </p:spPr>
      </p:pic>
      <p:sp>
        <p:nvSpPr>
          <p:cNvPr id="3" name="Rectangle 2">
            <a:hlinkClick r:id="rId3"/>
            <a:extLst>
              <a:ext uri="{FF2B5EF4-FFF2-40B4-BE49-F238E27FC236}">
                <a16:creationId xmlns:a16="http://schemas.microsoft.com/office/drawing/2014/main" id="{9B7A4BA7-0A1B-E347-8A3A-A4D6BB433F08}"/>
              </a:ext>
            </a:extLst>
          </p:cNvPr>
          <p:cNvSpPr/>
          <p:nvPr/>
        </p:nvSpPr>
        <p:spPr>
          <a:xfrm>
            <a:off x="7644723" y="8939368"/>
            <a:ext cx="9850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u="sng" dirty="0">
                <a:latin typeface="-apple-system"/>
                <a:hlinkClick r:id="rId4"/>
              </a:rPr>
              <a:t>mgaynor1/long-winded-scripts</a:t>
            </a:r>
            <a:r>
              <a:rPr lang="en-US" dirty="0">
                <a:latin typeface="-apple-system"/>
              </a:rPr>
              <a:t>/</a:t>
            </a:r>
            <a:r>
              <a:rPr lang="en-US" dirty="0">
                <a:latin typeface="-apple-system"/>
                <a:hlinkClick r:id="rId5"/>
              </a:rPr>
              <a:t>SoilGridDownload</a:t>
            </a:r>
            <a:r>
              <a:rPr lang="en-US" dirty="0">
                <a:latin typeface="-apple-system"/>
              </a:rPr>
              <a:t>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EACC59-7C18-C243-9485-5EAE37047E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080" y="5278967"/>
            <a:ext cx="7562586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661864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840</TotalTime>
  <Words>790</Words>
  <Application>Microsoft Macintosh PowerPoint</Application>
  <PresentationFormat>Custom</PresentationFormat>
  <Paragraphs>153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-apple-system</vt:lpstr>
      <vt:lpstr>Arial</vt:lpstr>
      <vt:lpstr>Calibri</vt:lpstr>
      <vt:lpstr>Calibri Light</vt:lpstr>
      <vt:lpstr>Helvetica</vt:lpstr>
      <vt:lpstr>Helvetica Neue</vt:lpstr>
      <vt:lpstr>Open Sans</vt:lpstr>
      <vt:lpstr>White</vt:lpstr>
      <vt:lpstr>PowerPoint Presentation</vt:lpstr>
      <vt:lpstr>What data are we using?</vt:lpstr>
      <vt:lpstr>What data are we using?</vt:lpstr>
      <vt:lpstr>What data are we using?</vt:lpstr>
      <vt:lpstr>Abiotic data layers</vt:lpstr>
      <vt:lpstr>Data layer sources</vt:lpstr>
      <vt:lpstr>WorldClim</vt:lpstr>
      <vt:lpstr>PRISM</vt:lpstr>
      <vt:lpstr>Soil Sources</vt:lpstr>
      <vt:lpstr>Soil Sources</vt:lpstr>
      <vt:lpstr>EPA</vt:lpstr>
      <vt:lpstr>Other resources</vt:lpstr>
      <vt:lpstr>Cleaning Climatic Layers</vt:lpstr>
      <vt:lpstr>Layer Processing</vt:lpstr>
      <vt:lpstr>PowerPoint Presentation</vt:lpstr>
      <vt:lpstr>Layer Processing</vt:lpstr>
      <vt:lpstr>PowerPoint Presentation</vt:lpstr>
      <vt:lpstr>PowerPoint Presentation</vt:lpstr>
      <vt:lpstr>PowerPoint Presentation</vt:lpstr>
      <vt:lpstr>PowerPoint Presentation</vt:lpstr>
      <vt:lpstr>Layer Processing</vt:lpstr>
      <vt:lpstr>PowerPoint Presentation</vt:lpstr>
      <vt:lpstr>PowerPoint Presentation</vt:lpstr>
      <vt:lpstr>Layer Processing</vt:lpstr>
      <vt:lpstr>Load Packages</vt:lpstr>
      <vt:lpstr>Load Functions</vt:lpstr>
      <vt:lpstr>Load bioclim layers</vt:lpstr>
      <vt:lpstr>Load occurrence records</vt:lpstr>
      <vt:lpstr>Define extent</vt:lpstr>
      <vt:lpstr>Define extent</vt:lpstr>
      <vt:lpstr>Define extent</vt:lpstr>
      <vt:lpstr>Define extent</vt:lpstr>
      <vt:lpstr>Define extent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ENM Crash Course:  Data Cleaning and Processing</dc:title>
  <cp:lastModifiedBy>Michelle Gaynor</cp:lastModifiedBy>
  <cp:revision>23</cp:revision>
  <dcterms:modified xsi:type="dcterms:W3CDTF">2021-07-15T14:42:17Z</dcterms:modified>
</cp:coreProperties>
</file>